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83" r:id="rId14"/>
    <p:sldId id="284" r:id="rId15"/>
    <p:sldId id="285" r:id="rId16"/>
    <p:sldId id="289" r:id="rId17"/>
    <p:sldId id="290" r:id="rId18"/>
    <p:sldId id="291" r:id="rId19"/>
    <p:sldId id="292" r:id="rId20"/>
    <p:sldId id="294" r:id="rId21"/>
    <p:sldId id="295" r:id="rId22"/>
    <p:sldId id="296" r:id="rId23"/>
    <p:sldId id="309" r:id="rId24"/>
    <p:sldId id="310" r:id="rId25"/>
    <p:sldId id="311" r:id="rId26"/>
    <p:sldId id="312" r:id="rId27"/>
    <p:sldId id="316" r:id="rId28"/>
    <p:sldId id="317" r:id="rId29"/>
    <p:sldId id="319" r:id="rId30"/>
    <p:sldId id="321" r:id="rId31"/>
    <p:sldId id="322" r:id="rId32"/>
    <p:sldId id="323" r:id="rId33"/>
    <p:sldId id="324" r:id="rId34"/>
    <p:sldId id="325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334" r:id="rId43"/>
    <p:sldId id="335" r:id="rId44"/>
    <p:sldId id="336" r:id="rId45"/>
    <p:sldId id="337" r:id="rId46"/>
    <p:sldId id="338" r:id="rId47"/>
    <p:sldId id="339" r:id="rId48"/>
    <p:sldId id="340" r:id="rId49"/>
    <p:sldId id="342" r:id="rId5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CC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GIF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GIF"/><Relationship Id="rId1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3.png"/><Relationship Id="rId6" Type="http://schemas.openxmlformats.org/officeDocument/2006/relationships/image" Target="../media/image5.GIF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1" Type="http://schemas.openxmlformats.org/officeDocument/2006/relationships/image" Target="../media/image5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9.png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1.png"/><Relationship Id="rId3" Type="http://schemas.openxmlformats.org/officeDocument/2006/relationships/image" Target="../media/image36.png"/><Relationship Id="rId2" Type="http://schemas.openxmlformats.org/officeDocument/2006/relationships/image" Target="../media/image40.png"/><Relationship Id="rId1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image" Target="../media/image42.png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5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1.GIF"/><Relationship Id="rId5" Type="http://schemas.openxmlformats.org/officeDocument/2006/relationships/image" Target="../media/image50.GIF"/><Relationship Id="rId4" Type="http://schemas.openxmlformats.org/officeDocument/2006/relationships/image" Target="../media/image49.GIF"/><Relationship Id="rId3" Type="http://schemas.openxmlformats.org/officeDocument/2006/relationships/image" Target="../media/image48.GIF"/><Relationship Id="rId2" Type="http://schemas.openxmlformats.org/officeDocument/2006/relationships/hyperlink" Target="http://www.east128.com/bbs/UploadFile/2003-9/20039251018214901.gif" TargetMode="External"/><Relationship Id="rId1" Type="http://schemas.openxmlformats.org/officeDocument/2006/relationships/image" Target="../media/image47.GI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07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7800" y="0"/>
            <a:ext cx="7696200" cy="677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文本框 3074"/>
          <p:cNvSpPr txBox="1"/>
          <p:nvPr/>
        </p:nvSpPr>
        <p:spPr>
          <a:xfrm>
            <a:off x="8039100" y="2708275"/>
            <a:ext cx="733425" cy="38893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3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素质指标测试方法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78" name="文本框 3077"/>
          <p:cNvSpPr txBox="1"/>
          <p:nvPr/>
        </p:nvSpPr>
        <p:spPr>
          <a:xfrm>
            <a:off x="384175" y="115888"/>
            <a:ext cx="733425" cy="6481762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国家学生体质健康标准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143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6263" y="0"/>
            <a:ext cx="475773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14338"/>
          <p:cNvSpPr txBox="1"/>
          <p:nvPr/>
        </p:nvSpPr>
        <p:spPr>
          <a:xfrm>
            <a:off x="1539875" y="5791200"/>
            <a:ext cx="20240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2" charset="-122"/>
              </a:rPr>
              <a:t>踩线</a:t>
            </a:r>
            <a:endParaRPr lang="zh-CN" altLang="en-US" sz="40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0" name="直接连接符 14339"/>
          <p:cNvSpPr/>
          <p:nvPr/>
        </p:nvSpPr>
        <p:spPr>
          <a:xfrm>
            <a:off x="2971800" y="6324600"/>
            <a:ext cx="38100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41" name="流程图: 汇总连接 14340"/>
          <p:cNvSpPr/>
          <p:nvPr/>
        </p:nvSpPr>
        <p:spPr>
          <a:xfrm>
            <a:off x="5257800" y="5562600"/>
            <a:ext cx="838200" cy="762000"/>
          </a:xfrm>
          <a:prstGeom prst="flowChartSummingJunction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2" name="矩形 14341"/>
          <p:cNvSpPr/>
          <p:nvPr/>
        </p:nvSpPr>
        <p:spPr>
          <a:xfrm>
            <a:off x="4343400" y="0"/>
            <a:ext cx="4800600" cy="5105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3" name="文本框 14342"/>
          <p:cNvSpPr txBox="1"/>
          <p:nvPr/>
        </p:nvSpPr>
        <p:spPr>
          <a:xfrm>
            <a:off x="609600" y="1141413"/>
            <a:ext cx="7315200" cy="2287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en-US" altLang="zh-CN" sz="4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② </a:t>
            </a:r>
            <a:r>
              <a:rPr lang="zh-CN" altLang="en-US" sz="4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起跑前，受试者不得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踩</a:t>
            </a:r>
            <a:r>
              <a:rPr lang="zh-CN" altLang="en-US" sz="4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、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跨</a:t>
            </a:r>
            <a:r>
              <a:rPr lang="zh-CN" altLang="en-US" sz="4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起跑线。如抢跑，引将其召回，重跑。</a:t>
            </a:r>
            <a:r>
              <a:rPr lang="zh-CN" altLang="en-US" sz="48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48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15361"/>
          <p:cNvSpPr txBox="1"/>
          <p:nvPr/>
        </p:nvSpPr>
        <p:spPr>
          <a:xfrm>
            <a:off x="539750" y="1196975"/>
            <a:ext cx="7772400" cy="353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15000"/>
              </a:lnSpc>
            </a:pP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③ 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测试时，受试者应穿运动鞋或胶鞋，但不能穿钉鞋、皮鞋、塑料凉鞋。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just">
              <a:lnSpc>
                <a:spcPct val="115000"/>
              </a:lnSpc>
            </a:pP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just">
              <a:lnSpc>
                <a:spcPct val="115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④</a:t>
            </a:r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en-US" altLang="zh-CN" sz="3600" b="1" dirty="0">
                <a:latin typeface="Arial" panose="020B0604020202020204" pitchFamily="34" charset="0"/>
              </a:rPr>
              <a:t> </a:t>
            </a:r>
            <a:r>
              <a:rPr lang="zh-CN" altLang="en-US" sz="3600" b="1" dirty="0">
                <a:latin typeface="Arial" panose="020B0604020202020204" pitchFamily="34" charset="0"/>
              </a:rPr>
              <a:t>测试时，如遇风，一律</a:t>
            </a:r>
            <a:r>
              <a:rPr lang="zh-CN" altLang="en-US" sz="3600" b="1" u="sng" dirty="0">
                <a:latin typeface="Arial" panose="020B0604020202020204" pitchFamily="34" charset="0"/>
              </a:rPr>
              <a:t>顺风跑</a:t>
            </a:r>
            <a:endParaRPr lang="zh-CN" altLang="en-US" sz="3600" b="1" u="sng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椭圆 29697"/>
          <p:cNvSpPr/>
          <p:nvPr/>
        </p:nvSpPr>
        <p:spPr>
          <a:xfrm>
            <a:off x="762000" y="685800"/>
            <a:ext cx="7543800" cy="35052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en-US" altLang="zh-CN" sz="8000" b="1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800</a:t>
            </a:r>
            <a:r>
              <a:rPr lang="zh-CN" altLang="en-US" sz="8000" b="1" dirty="0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米</a:t>
            </a:r>
            <a:r>
              <a:rPr lang="en-US" altLang="zh-CN" sz="8000" b="1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/1000</a:t>
            </a:r>
            <a:r>
              <a:rPr lang="zh-CN" altLang="en-US" sz="8000" b="1" dirty="0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米跑</a:t>
            </a:r>
            <a:endParaRPr lang="zh-CN" altLang="en-US" sz="8000" b="1" dirty="0">
              <a:solidFill>
                <a:srgbClr val="CC33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9699" name="文本框 29698"/>
          <p:cNvSpPr txBox="1"/>
          <p:nvPr/>
        </p:nvSpPr>
        <p:spPr>
          <a:xfrm>
            <a:off x="685800" y="4495800"/>
            <a:ext cx="7935913" cy="15541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由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检测队指定专人（体育教师）进行测试。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800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米：女生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1000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米：男生</a:t>
            </a:r>
            <a:endParaRPr lang="zh-CN" altLang="en-US" sz="32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2" name="图片 30721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76200"/>
            <a:ext cx="4343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文本框 30722"/>
          <p:cNvSpPr txBox="1"/>
          <p:nvPr/>
        </p:nvSpPr>
        <p:spPr>
          <a:xfrm>
            <a:off x="1371600" y="381000"/>
            <a:ext cx="28400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场地器材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30724" name="图片 307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7013"/>
            <a:ext cx="6629400" cy="5360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5" name="图片 307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238" y="1573213"/>
            <a:ext cx="6227762" cy="5284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图片 31745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88913"/>
            <a:ext cx="4343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文本框 31746"/>
          <p:cNvSpPr txBox="1"/>
          <p:nvPr/>
        </p:nvSpPr>
        <p:spPr>
          <a:xfrm>
            <a:off x="1371600" y="422275"/>
            <a:ext cx="29845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测试方法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1748" name="文本框 31747"/>
          <p:cNvSpPr txBox="1"/>
          <p:nvPr/>
        </p:nvSpPr>
        <p:spPr>
          <a:xfrm>
            <a:off x="457200" y="1898650"/>
            <a:ext cx="7620000" cy="1289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受试者：至少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人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一组</a:t>
            </a:r>
            <a:r>
              <a:rPr lang="zh-CN" altLang="en-US" sz="2800" b="1" i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采用站立式起跑；当听到起跑信号后，立即起跑，全力跑向终点线。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1749" name="图片 31748" descr="50米出发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422650"/>
            <a:ext cx="4114800" cy="335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0" name="文本框 31749"/>
          <p:cNvSpPr txBox="1"/>
          <p:nvPr/>
        </p:nvSpPr>
        <p:spPr>
          <a:xfrm>
            <a:off x="611188" y="4005263"/>
            <a:ext cx="4054475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发令员：</a:t>
            </a: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站在起点线的侧面，在发出起跑信号的同时，要挥动发令旗。</a:t>
            </a: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200" b="1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1751" name="图片 317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3294063"/>
            <a:ext cx="3810000" cy="3557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2" name="图片 35841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304800"/>
            <a:ext cx="4343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文本框 35842"/>
          <p:cNvSpPr txBox="1"/>
          <p:nvPr/>
        </p:nvSpPr>
        <p:spPr>
          <a:xfrm>
            <a:off x="1371600" y="609600"/>
            <a:ext cx="26955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注意事项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5844" name="文本框 35843"/>
          <p:cNvSpPr txBox="1"/>
          <p:nvPr/>
        </p:nvSpPr>
        <p:spPr>
          <a:xfrm>
            <a:off x="1143000" y="2406650"/>
            <a:ext cx="7827963" cy="2041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400" b="1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同</a:t>
            </a:r>
            <a:r>
              <a:rPr lang="en-US" altLang="zh-CN" sz="4400" b="1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44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米跑。</a:t>
            </a:r>
            <a:endParaRPr lang="zh-CN" altLang="en-US" sz="4400" b="1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4400" b="1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i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另外，要提示受试者分配好体力。</a:t>
            </a:r>
            <a:endParaRPr lang="zh-CN" altLang="en-US" sz="4000" b="1" i="1">
              <a:solidFill>
                <a:srgbClr val="0000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椭圆 36865"/>
          <p:cNvSpPr/>
          <p:nvPr/>
        </p:nvSpPr>
        <p:spPr>
          <a:xfrm>
            <a:off x="827088" y="765175"/>
            <a:ext cx="7543800" cy="35052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10600" b="1" dirty="0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立定跳远</a:t>
            </a:r>
            <a:endParaRPr lang="zh-CN" altLang="en-US" sz="10600" b="1" dirty="0">
              <a:solidFill>
                <a:srgbClr val="CC33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/>
            <a:endParaRPr lang="zh-CN" altLang="en-US" sz="4400" b="1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36867" name="图片 368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97425"/>
            <a:ext cx="2819400" cy="1892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图片 368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4724400"/>
            <a:ext cx="2819400" cy="18970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0" name="图片 37889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533400"/>
            <a:ext cx="4343400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文本框 37890"/>
          <p:cNvSpPr txBox="1"/>
          <p:nvPr/>
        </p:nvSpPr>
        <p:spPr>
          <a:xfrm>
            <a:off x="609600" y="762000"/>
            <a:ext cx="3962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场地器材</a:t>
            </a:r>
            <a:endParaRPr lang="zh-CN" altLang="en-US" sz="5400" b="1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37892" name="文本框 37891"/>
          <p:cNvSpPr txBox="1"/>
          <p:nvPr/>
        </p:nvSpPr>
        <p:spPr>
          <a:xfrm>
            <a:off x="1403350" y="2276475"/>
            <a:ext cx="7121525" cy="32591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沙坑：沙面与地面平齐</a:t>
            </a:r>
            <a:endParaRPr lang="zh-CN" altLang="en-US" sz="3200" b="1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或土质松软的平地上进行</a:t>
            </a:r>
            <a:endParaRPr lang="zh-CN" altLang="en-US" sz="3200" b="1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起跳线至沙坑近端距离不得少于</a:t>
            </a:r>
            <a:r>
              <a:rPr lang="en-US" altLang="zh-CN" sz="3200" b="1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30</a:t>
            </a: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厘米</a:t>
            </a:r>
            <a:endParaRPr lang="zh-CN" altLang="en-US" sz="3200" b="1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起跳线地面平坦，不得有凹陷。</a:t>
            </a:r>
            <a:endParaRPr lang="zh-CN" altLang="en-US" sz="3200" b="1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皮尺</a:t>
            </a:r>
            <a:endParaRPr lang="zh-CN" altLang="en-US" sz="3200" b="1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38913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228600"/>
            <a:ext cx="4343400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文本框 38914"/>
          <p:cNvSpPr txBox="1"/>
          <p:nvPr/>
        </p:nvSpPr>
        <p:spPr>
          <a:xfrm>
            <a:off x="533400" y="457200"/>
            <a:ext cx="3962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测 试 方 法</a:t>
            </a:r>
            <a:endParaRPr lang="zh-CN" altLang="en-US" sz="5400" b="1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38916" name="文本框 38915"/>
          <p:cNvSpPr txBox="1"/>
          <p:nvPr/>
        </p:nvSpPr>
        <p:spPr>
          <a:xfrm>
            <a:off x="611188" y="1989138"/>
            <a:ext cx="8210550" cy="2870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6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受试者双腿自然分开，站在起跳线后，脚尖不能踩线；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>
              <a:lnSpc>
                <a:spcPct val="160000"/>
              </a:lnSpc>
            </a:pP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两腿原地起跳，不得有垫步或连跳动作。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>
              <a:lnSpc>
                <a:spcPct val="160000"/>
              </a:lnSpc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丈量起跳线后缘至最近着地点后缘之间的垂直距离。</a:t>
            </a:r>
            <a:endParaRPr lang="zh-CN" altLang="en-US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2" name="图片 40961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228600"/>
            <a:ext cx="4343400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文本框 40962"/>
          <p:cNvSpPr txBox="1"/>
          <p:nvPr/>
        </p:nvSpPr>
        <p:spPr>
          <a:xfrm>
            <a:off x="533400" y="457200"/>
            <a:ext cx="3962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注 意 事 项</a:t>
            </a:r>
            <a:endParaRPr lang="zh-CN" altLang="en-US" sz="5400" b="1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40964" name="文本框 40963"/>
          <p:cNvSpPr txBox="1"/>
          <p:nvPr/>
        </p:nvSpPr>
        <p:spPr>
          <a:xfrm>
            <a:off x="762000" y="1981200"/>
            <a:ext cx="7913688" cy="2097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①</a:t>
            </a: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发现</a:t>
            </a:r>
            <a:r>
              <a:rPr lang="zh-CN" altLang="en-US" sz="40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犯规时，此次成绩无效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，</a:t>
            </a:r>
            <a:r>
              <a:rPr lang="zh-CN" altLang="en-US" sz="4000" b="1" u="sng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再跳直至取得成绩为止。</a:t>
            </a:r>
            <a:r>
              <a:rPr lang="zh-CN" altLang="en-US" sz="4000" dirty="0">
                <a:latin typeface="Arial" panose="020B0604020202020204" pitchFamily="34" charset="0"/>
              </a:rPr>
              <a:t> </a:t>
            </a:r>
            <a:endParaRPr lang="zh-CN" altLang="en-US" sz="4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文本框 4097"/>
          <p:cNvSpPr txBox="1"/>
          <p:nvPr/>
        </p:nvSpPr>
        <p:spPr>
          <a:xfrm>
            <a:off x="1979613" y="260350"/>
            <a:ext cx="3313112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检测指标</a:t>
            </a:r>
            <a:endParaRPr lang="zh-CN" altLang="en-US" sz="4800" b="1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099" name="文本框 4098"/>
          <p:cNvSpPr txBox="1"/>
          <p:nvPr/>
        </p:nvSpPr>
        <p:spPr>
          <a:xfrm>
            <a:off x="2051050" y="1773238"/>
            <a:ext cx="4464050" cy="3595687"/>
          </a:xfrm>
          <a:prstGeom prst="rect">
            <a:avLst/>
          </a:prstGeom>
          <a:solidFill>
            <a:srgbClr val="FFFF00"/>
          </a:solidFill>
          <a:ln w="76200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28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米跑</a:t>
            </a:r>
            <a:endParaRPr lang="zh-CN" altLang="en-US" sz="28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立定跳远</a:t>
            </a:r>
            <a:endParaRPr lang="zh-CN" altLang="en-US" sz="28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rgbClr val="0033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引体向上（男）</a:t>
            </a:r>
            <a:endParaRPr lang="zh-CN" altLang="en-US" sz="2800" b="1" dirty="0">
              <a:solidFill>
                <a:srgbClr val="003399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algn="ctr"/>
            <a:r>
              <a:rPr lang="zh-CN" altLang="en-US" sz="28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一分钟仰卧起坐（女）</a:t>
            </a:r>
            <a:endParaRPr lang="zh-CN" altLang="en-US" sz="28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800</a:t>
            </a:r>
            <a:r>
              <a:rPr lang="zh-CN" altLang="en-US" sz="28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米跑（女）</a:t>
            </a:r>
            <a:endParaRPr lang="zh-CN" altLang="en-US" sz="28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1000</a:t>
            </a:r>
            <a:r>
              <a:rPr lang="zh-CN" altLang="en-US" sz="28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米跑（男）</a:t>
            </a:r>
            <a:endParaRPr lang="zh-CN" altLang="en-US" sz="28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坐位体前屈</a:t>
            </a:r>
            <a:endParaRPr lang="zh-CN" altLang="en-US" sz="2800" b="1" dirty="0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01" name="直接连接符 4100"/>
          <p:cNvSpPr/>
          <p:nvPr/>
        </p:nvSpPr>
        <p:spPr>
          <a:xfrm>
            <a:off x="152400" y="1052513"/>
            <a:ext cx="8991600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文本框 41985"/>
          <p:cNvSpPr txBox="1"/>
          <p:nvPr/>
        </p:nvSpPr>
        <p:spPr>
          <a:xfrm>
            <a:off x="685800" y="3429000"/>
            <a:ext cx="8001000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en-US" altLang="zh-CN" sz="4000" b="1">
                <a:solidFill>
                  <a:srgbClr val="0000FF"/>
                </a:solidFill>
                <a:latin typeface="宋体" panose="02010600030101010101" pitchFamily="2" charset="-122"/>
              </a:rPr>
              <a:t>③ 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受试者起跳前，双脚均不能踩线、过线。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endParaRPr lang="zh-CN" altLang="en-US" sz="4800" b="1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1987" name="文本框 41986"/>
          <p:cNvSpPr txBox="1"/>
          <p:nvPr/>
        </p:nvSpPr>
        <p:spPr>
          <a:xfrm>
            <a:off x="685800" y="1371600"/>
            <a:ext cx="801687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② 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受试者可以赤脚，但不得穿钉鞋、皮鞋、塑料凉鞋进行测试。</a:t>
            </a:r>
            <a:endParaRPr lang="zh-CN" altLang="en-US" sz="4000" b="1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文本框 43009"/>
          <p:cNvSpPr txBox="1"/>
          <p:nvPr/>
        </p:nvSpPr>
        <p:spPr>
          <a:xfrm>
            <a:off x="838200" y="1628775"/>
            <a:ext cx="7620000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4000" b="1" dirty="0">
                <a:solidFill>
                  <a:srgbClr val="0000FF"/>
                </a:solidFill>
                <a:latin typeface="宋体" panose="02010600030101010101" pitchFamily="2" charset="-122"/>
              </a:rPr>
              <a:t>④</a:t>
            </a: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起跳时，不能有</a:t>
            </a:r>
            <a:r>
              <a:rPr lang="zh-CN" altLang="en-US" sz="40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垫跳、助跑、连跳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等动作。 </a:t>
            </a:r>
            <a:endParaRPr lang="zh-CN" altLang="en-US" sz="4000" b="1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文本框 56321"/>
          <p:cNvSpPr txBox="1"/>
          <p:nvPr/>
        </p:nvSpPr>
        <p:spPr>
          <a:xfrm>
            <a:off x="560388" y="2006600"/>
            <a:ext cx="81311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2800" b="1" dirty="0">
                <a:solidFill>
                  <a:srgbClr val="003399"/>
                </a:solidFill>
                <a:latin typeface="宋体" panose="02010600030101010101" pitchFamily="2" charset="-122"/>
              </a:rPr>
              <a:t>高单杠或高横杠，其粗细以受试者手能握住为准。</a:t>
            </a:r>
            <a:r>
              <a:rPr lang="zh-CN" altLang="en-US" sz="2800" b="1" dirty="0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>
              <a:solidFill>
                <a:srgbClr val="00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323" name="矩形 56322"/>
          <p:cNvSpPr/>
          <p:nvPr/>
        </p:nvSpPr>
        <p:spPr>
          <a:xfrm>
            <a:off x="558800" y="1190625"/>
            <a:ext cx="3040063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3200" b="1" dirty="0">
                <a:solidFill>
                  <a:srgbClr val="003399"/>
                </a:solidFill>
                <a:latin typeface="宋体" panose="02010600030101010101" pitchFamily="2" charset="-122"/>
              </a:rPr>
              <a:t>测试场地及器材</a:t>
            </a:r>
            <a:endParaRPr lang="zh-CN" altLang="en-US" sz="3200" b="1" dirty="0">
              <a:solidFill>
                <a:srgbClr val="003399"/>
              </a:solidFill>
              <a:latin typeface="宋体" panose="02010600030101010101" pitchFamily="2" charset="-122"/>
            </a:endParaRPr>
          </a:p>
        </p:txBody>
      </p:sp>
      <p:sp>
        <p:nvSpPr>
          <p:cNvPr id="56324" name="直接连接符 56323"/>
          <p:cNvSpPr/>
          <p:nvPr/>
        </p:nvSpPr>
        <p:spPr>
          <a:xfrm>
            <a:off x="3200400" y="3733800"/>
            <a:ext cx="2286000" cy="381000"/>
          </a:xfrm>
          <a:prstGeom prst="line">
            <a:avLst/>
          </a:prstGeom>
          <a:ln w="57150" cap="flat" cmpd="sng">
            <a:solidFill>
              <a:srgbClr val="003399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25" name="直接连接符 56324"/>
          <p:cNvSpPr/>
          <p:nvPr/>
        </p:nvSpPr>
        <p:spPr>
          <a:xfrm>
            <a:off x="3200400" y="3733800"/>
            <a:ext cx="0" cy="2286000"/>
          </a:xfrm>
          <a:prstGeom prst="line">
            <a:avLst/>
          </a:prstGeom>
          <a:ln w="57150" cap="flat" cmpd="sng">
            <a:solidFill>
              <a:srgbClr val="003399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26" name="直接连接符 56325"/>
          <p:cNvSpPr/>
          <p:nvPr/>
        </p:nvSpPr>
        <p:spPr>
          <a:xfrm flipH="1">
            <a:off x="5410200" y="4114800"/>
            <a:ext cx="76200" cy="2438400"/>
          </a:xfrm>
          <a:prstGeom prst="line">
            <a:avLst/>
          </a:prstGeom>
          <a:ln w="57150" cap="flat" cmpd="sng">
            <a:solidFill>
              <a:srgbClr val="003399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27" name="直接连接符 56326"/>
          <p:cNvSpPr/>
          <p:nvPr/>
        </p:nvSpPr>
        <p:spPr>
          <a:xfrm flipH="1">
            <a:off x="1752600" y="4267200"/>
            <a:ext cx="1447800" cy="1676400"/>
          </a:xfrm>
          <a:prstGeom prst="line">
            <a:avLst/>
          </a:prstGeom>
          <a:ln w="19050" cap="flat" cmpd="sng">
            <a:solidFill>
              <a:srgbClr val="003399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28" name="直接连接符 56327"/>
          <p:cNvSpPr/>
          <p:nvPr/>
        </p:nvSpPr>
        <p:spPr>
          <a:xfrm>
            <a:off x="3200400" y="4267200"/>
            <a:ext cx="533400" cy="1143000"/>
          </a:xfrm>
          <a:prstGeom prst="line">
            <a:avLst/>
          </a:prstGeom>
          <a:ln w="19050" cap="flat" cmpd="sng">
            <a:solidFill>
              <a:srgbClr val="003399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29" name="直接连接符 56328"/>
          <p:cNvSpPr/>
          <p:nvPr/>
        </p:nvSpPr>
        <p:spPr>
          <a:xfrm flipH="1">
            <a:off x="4114800" y="4724400"/>
            <a:ext cx="1295400" cy="1828800"/>
          </a:xfrm>
          <a:prstGeom prst="line">
            <a:avLst/>
          </a:prstGeom>
          <a:ln w="19050" cap="flat" cmpd="sng">
            <a:solidFill>
              <a:srgbClr val="003399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30" name="直接连接符 56329"/>
          <p:cNvSpPr/>
          <p:nvPr/>
        </p:nvSpPr>
        <p:spPr>
          <a:xfrm>
            <a:off x="5486400" y="4724400"/>
            <a:ext cx="914400" cy="1524000"/>
          </a:xfrm>
          <a:prstGeom prst="line">
            <a:avLst/>
          </a:prstGeom>
          <a:ln w="19050" cap="flat" cmpd="sng">
            <a:solidFill>
              <a:srgbClr val="003399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31" name="文本框 56330"/>
          <p:cNvSpPr txBox="1"/>
          <p:nvPr/>
        </p:nvSpPr>
        <p:spPr>
          <a:xfrm>
            <a:off x="1068388" y="333375"/>
            <a:ext cx="24955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引体向上</a:t>
            </a:r>
            <a:endParaRPr lang="zh-CN" altLang="en-US" sz="3600" b="1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文本框 57345"/>
          <p:cNvSpPr txBox="1"/>
          <p:nvPr/>
        </p:nvSpPr>
        <p:spPr>
          <a:xfrm>
            <a:off x="395288" y="1125538"/>
            <a:ext cx="3024187" cy="4703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6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受试者跳起，双手采用</a:t>
            </a:r>
            <a:r>
              <a:rPr lang="zh-CN" altLang="en-US" sz="3600" b="1" u="sng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正握</a:t>
            </a:r>
            <a:r>
              <a:rPr lang="zh-CN" altLang="en-US" sz="3600" b="1" dirty="0">
                <a:solidFill>
                  <a:srgbClr val="00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方式握杠，两手握杆间距与肩同宽，身体呈直臂悬垂姿势。</a:t>
            </a:r>
            <a:endParaRPr lang="zh-CN" altLang="en-US" sz="3600" b="1">
              <a:solidFill>
                <a:srgbClr val="00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7347" name="矩形 57346"/>
          <p:cNvSpPr/>
          <p:nvPr/>
        </p:nvSpPr>
        <p:spPr>
          <a:xfrm>
            <a:off x="558800" y="428625"/>
            <a:ext cx="18161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测试方法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7348" name="图片 57347" descr="引体向上悬垂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0" y="836613"/>
            <a:ext cx="4135438" cy="5040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文本框 58369"/>
          <p:cNvSpPr txBox="1"/>
          <p:nvPr/>
        </p:nvSpPr>
        <p:spPr>
          <a:xfrm>
            <a:off x="447675" y="352425"/>
            <a:ext cx="2611438" cy="564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33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整个身体停止晃动静止后，两臂同时用力向上引体</a:t>
            </a:r>
            <a:r>
              <a:rPr lang="en-US" altLang="zh-CN" sz="2800" b="1">
                <a:solidFill>
                  <a:srgbClr val="0033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(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受试者身体不得有任何附加动作</a:t>
            </a:r>
            <a:r>
              <a:rPr lang="en-US" altLang="zh-CN" sz="2800" b="1">
                <a:solidFill>
                  <a:srgbClr val="0033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)</a:t>
            </a:r>
            <a:r>
              <a:rPr lang="zh-CN" altLang="en-US" sz="2800" b="1" dirty="0">
                <a:solidFill>
                  <a:srgbClr val="0033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，当引体上拉躯干到下颌超过横杠上缘，然后还原呈直臂悬垂姿势为完成一次。</a:t>
            </a:r>
            <a:endParaRPr lang="zh-CN" altLang="en-US" sz="2800" b="1" dirty="0">
              <a:solidFill>
                <a:srgbClr val="003399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58371" name="图片 58370" descr="引体向上终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8400" y="333375"/>
            <a:ext cx="4816475" cy="59039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文本框 59393"/>
          <p:cNvSpPr txBox="1"/>
          <p:nvPr/>
        </p:nvSpPr>
        <p:spPr>
          <a:xfrm>
            <a:off x="1127125" y="11636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59395" name="文本框 59394"/>
          <p:cNvSpPr txBox="1"/>
          <p:nvPr/>
        </p:nvSpPr>
        <p:spPr>
          <a:xfrm>
            <a:off x="685800" y="381000"/>
            <a:ext cx="7918450" cy="568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注意事项：</a:t>
            </a:r>
            <a:endParaRPr lang="zh-CN" altLang="en-US" sz="3600" b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15000"/>
              </a:lnSpc>
            </a:pPr>
            <a:r>
              <a:rPr lang="en-US" altLang="zh-CN" sz="3200" b="1" dirty="0">
                <a:solidFill>
                  <a:srgbClr val="003399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①</a:t>
            </a:r>
            <a:r>
              <a:rPr lang="zh-CN" altLang="en-US" sz="3200" b="1" dirty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横杠较高时，应有相应的保护措施，测试人员要防止伤害事故的发生。</a:t>
            </a:r>
            <a:endParaRPr lang="zh-CN" altLang="en-US" sz="3200" b="1" dirty="0">
              <a:solidFill>
                <a:srgbClr val="0033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15000"/>
              </a:lnSpc>
            </a:pPr>
            <a:r>
              <a:rPr lang="en-US" altLang="zh-CN" sz="3200" b="1" dirty="0">
                <a:solidFill>
                  <a:srgbClr val="003399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②</a:t>
            </a:r>
            <a:r>
              <a:rPr lang="zh-CN" altLang="en-US" sz="3200" b="1" dirty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当受试者由于身高较矮，不能自己跳起握杆时，可以借助别人的帮助。但测试时必须自行完成整个引体过程。</a:t>
            </a:r>
            <a:endParaRPr lang="zh-CN" altLang="en-US" sz="3200" b="1" dirty="0">
              <a:solidFill>
                <a:srgbClr val="0033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15000"/>
              </a:lnSpc>
            </a:pPr>
            <a:r>
              <a:rPr lang="en-US" altLang="zh-CN" sz="3200" b="1" dirty="0">
                <a:solidFill>
                  <a:srgbClr val="003399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③</a:t>
            </a:r>
            <a:r>
              <a:rPr lang="zh-CN" altLang="en-US" sz="3200" b="1" dirty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测试过程中，如受试者借</a:t>
            </a:r>
            <a:endParaRPr lang="zh-CN" altLang="en-US" sz="3200" b="1" dirty="0">
              <a:solidFill>
                <a:srgbClr val="0033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15000"/>
              </a:lnSpc>
            </a:pPr>
            <a:r>
              <a:rPr lang="zh-CN" altLang="en-US" sz="3200" b="1" dirty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助身体摆动或其它附加动作</a:t>
            </a:r>
            <a:endParaRPr lang="zh-CN" altLang="en-US" sz="3200" b="1" dirty="0">
              <a:solidFill>
                <a:srgbClr val="0033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15000"/>
              </a:lnSpc>
            </a:pPr>
            <a:r>
              <a:rPr lang="zh-CN" altLang="en-US" sz="3200" b="1" dirty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引体时，该次不计数。</a:t>
            </a:r>
            <a:endParaRPr lang="zh-CN" altLang="en-US" sz="3200" b="1" dirty="0">
              <a:solidFill>
                <a:srgbClr val="0033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15000"/>
              </a:lnSpc>
            </a:pPr>
            <a:endParaRPr lang="zh-CN" altLang="en-US" sz="3200" b="1">
              <a:solidFill>
                <a:srgbClr val="0033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59396" name="图片 59395" descr="引体向上准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4413" y="3284538"/>
            <a:ext cx="2762250" cy="3384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椭圆 63489"/>
          <p:cNvSpPr/>
          <p:nvPr/>
        </p:nvSpPr>
        <p:spPr>
          <a:xfrm>
            <a:off x="762000" y="1143000"/>
            <a:ext cx="7543800" cy="35052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10600" b="1" dirty="0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坐位体前屈</a:t>
            </a:r>
            <a:endParaRPr lang="zh-CN" altLang="en-US" sz="10600" b="1" dirty="0">
              <a:solidFill>
                <a:srgbClr val="CC33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63491" name="图片 634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2200" y="4837113"/>
            <a:ext cx="2971800" cy="2020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492" name="图片 6349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49813"/>
            <a:ext cx="2819400" cy="2008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文本框 64513"/>
          <p:cNvSpPr txBox="1"/>
          <p:nvPr/>
        </p:nvSpPr>
        <p:spPr>
          <a:xfrm>
            <a:off x="2819400" y="5715000"/>
            <a:ext cx="3560763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电子坐位体前屈计</a:t>
            </a:r>
            <a:r>
              <a:rPr lang="zh-CN" altLang="en-US" sz="32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32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pic>
        <p:nvPicPr>
          <p:cNvPr id="64515" name="图片 645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0200" y="1524000"/>
            <a:ext cx="5495925" cy="3916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6" name="文本框 64515"/>
          <p:cNvSpPr txBox="1"/>
          <p:nvPr/>
        </p:nvSpPr>
        <p:spPr>
          <a:xfrm>
            <a:off x="6324600" y="685800"/>
            <a:ext cx="1343025" cy="434975"/>
          </a:xfrm>
          <a:prstGeom prst="rect">
            <a:avLst/>
          </a:prstGeom>
          <a:noFill/>
          <a:ln w="38100" cap="flat" cmpd="dbl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显示屏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17" name="直接连接符 64516"/>
          <p:cNvSpPr/>
          <p:nvPr/>
        </p:nvSpPr>
        <p:spPr>
          <a:xfrm flipH="1">
            <a:off x="5705475" y="1219200"/>
            <a:ext cx="923925" cy="77787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18" name="文本框 64517"/>
          <p:cNvSpPr txBox="1"/>
          <p:nvPr/>
        </p:nvSpPr>
        <p:spPr>
          <a:xfrm>
            <a:off x="7620000" y="1524000"/>
            <a:ext cx="12065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电源开关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19" name="直接连接符 64518"/>
          <p:cNvSpPr/>
          <p:nvPr/>
        </p:nvSpPr>
        <p:spPr>
          <a:xfrm flipH="1">
            <a:off x="6438900" y="1844675"/>
            <a:ext cx="1143000" cy="3048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20" name="文本框 64519"/>
          <p:cNvSpPr txBox="1"/>
          <p:nvPr/>
        </p:nvSpPr>
        <p:spPr>
          <a:xfrm>
            <a:off x="7753350" y="2378075"/>
            <a:ext cx="1139825" cy="434975"/>
          </a:xfrm>
          <a:prstGeom prst="rect">
            <a:avLst/>
          </a:prstGeom>
          <a:noFill/>
          <a:ln w="38100" cap="flat" cmpd="dbl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游标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21" name="直接连接符 64520"/>
          <p:cNvSpPr/>
          <p:nvPr/>
        </p:nvSpPr>
        <p:spPr>
          <a:xfrm flipH="1">
            <a:off x="4219575" y="2606675"/>
            <a:ext cx="3429000" cy="1219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22" name="文本框 64521"/>
          <p:cNvSpPr txBox="1"/>
          <p:nvPr/>
        </p:nvSpPr>
        <p:spPr>
          <a:xfrm>
            <a:off x="180975" y="3657600"/>
            <a:ext cx="1006475" cy="434975"/>
          </a:xfrm>
          <a:prstGeom prst="rect">
            <a:avLst/>
          </a:prstGeom>
          <a:noFill/>
          <a:ln w="38100" cap="flat" cmpd="dbl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导轨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23" name="直接连接符 64522"/>
          <p:cNvSpPr/>
          <p:nvPr/>
        </p:nvSpPr>
        <p:spPr>
          <a:xfrm>
            <a:off x="1143000" y="3886200"/>
            <a:ext cx="231457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24" name="直接连接符 64523"/>
          <p:cNvSpPr/>
          <p:nvPr/>
        </p:nvSpPr>
        <p:spPr>
          <a:xfrm>
            <a:off x="914400" y="4572000"/>
            <a:ext cx="2667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25" name="文本框 64524"/>
          <p:cNvSpPr txBox="1"/>
          <p:nvPr/>
        </p:nvSpPr>
        <p:spPr>
          <a:xfrm>
            <a:off x="228600" y="4327525"/>
            <a:ext cx="103028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箱体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26" name="文本框 64525"/>
          <p:cNvSpPr txBox="1"/>
          <p:nvPr/>
        </p:nvSpPr>
        <p:spPr>
          <a:xfrm>
            <a:off x="228600" y="2133600"/>
            <a:ext cx="103028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软垫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27" name="直接连接符 64526"/>
          <p:cNvSpPr/>
          <p:nvPr/>
        </p:nvSpPr>
        <p:spPr>
          <a:xfrm>
            <a:off x="914400" y="2362200"/>
            <a:ext cx="1524000" cy="1371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28" name="文本框 64527"/>
          <p:cNvSpPr txBox="1"/>
          <p:nvPr/>
        </p:nvSpPr>
        <p:spPr>
          <a:xfrm>
            <a:off x="7800975" y="3810000"/>
            <a:ext cx="95091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支撑板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29" name="文本框 64528"/>
          <p:cNvSpPr txBox="1"/>
          <p:nvPr/>
        </p:nvSpPr>
        <p:spPr>
          <a:xfrm>
            <a:off x="7419975" y="5334000"/>
            <a:ext cx="1544638" cy="434975"/>
          </a:xfrm>
          <a:prstGeom prst="rect">
            <a:avLst/>
          </a:prstGeom>
          <a:noFill/>
          <a:ln w="38100" cap="flat" cmpd="dbl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b="1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紧固</a:t>
            </a:r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螺丝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30" name="直接连接符 64529"/>
          <p:cNvSpPr/>
          <p:nvPr/>
        </p:nvSpPr>
        <p:spPr>
          <a:xfrm flipH="1">
            <a:off x="3886200" y="4038600"/>
            <a:ext cx="41148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31" name="直接连接符 64530"/>
          <p:cNvSpPr/>
          <p:nvPr/>
        </p:nvSpPr>
        <p:spPr>
          <a:xfrm flipH="1" flipV="1">
            <a:off x="3886200" y="4267200"/>
            <a:ext cx="3457575" cy="1219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32" name="文本框 64531"/>
          <p:cNvSpPr txBox="1"/>
          <p:nvPr/>
        </p:nvSpPr>
        <p:spPr>
          <a:xfrm>
            <a:off x="7543800" y="4648200"/>
            <a:ext cx="125571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输出电缆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33" name="直接连接符 64532"/>
          <p:cNvSpPr/>
          <p:nvPr/>
        </p:nvSpPr>
        <p:spPr>
          <a:xfrm flipH="1" flipV="1">
            <a:off x="4724400" y="4267200"/>
            <a:ext cx="2819400" cy="609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34" name="文本框 64533"/>
          <p:cNvSpPr txBox="1"/>
          <p:nvPr/>
        </p:nvSpPr>
        <p:spPr>
          <a:xfrm>
            <a:off x="7791450" y="2987675"/>
            <a:ext cx="950913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电源线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4535" name="直接连接符 64534"/>
          <p:cNvSpPr/>
          <p:nvPr/>
        </p:nvSpPr>
        <p:spPr>
          <a:xfrm flipH="1">
            <a:off x="6810375" y="3292475"/>
            <a:ext cx="1066800" cy="1524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4536" name="文本框 64535"/>
          <p:cNvSpPr txBox="1"/>
          <p:nvPr/>
        </p:nvSpPr>
        <p:spPr>
          <a:xfrm>
            <a:off x="457200" y="381000"/>
            <a:ext cx="3581400" cy="914400"/>
          </a:xfrm>
          <a:prstGeom prst="rect">
            <a:avLst/>
          </a:prstGeom>
          <a:gradFill rotWithShape="0">
            <a:gsLst>
              <a:gs pos="0">
                <a:srgbClr val="66FF99">
                  <a:gamma/>
                  <a:shade val="66275"/>
                  <a:invGamma/>
                </a:srgbClr>
              </a:gs>
              <a:gs pos="50000">
                <a:srgbClr val="66FF99"/>
              </a:gs>
              <a:gs pos="100000">
                <a:srgbClr val="66FF99">
                  <a:gamma/>
                  <a:shade val="66275"/>
                  <a:invGamma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测 试 仪 器</a:t>
            </a:r>
            <a:endParaRPr lang="zh-CN" altLang="en-US" sz="5400" b="1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6562" name="图片 665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430588" cy="419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3" name="图片 665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463" y="0"/>
            <a:ext cx="3538537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64" name="右箭头 66563"/>
          <p:cNvSpPr/>
          <p:nvPr/>
        </p:nvSpPr>
        <p:spPr>
          <a:xfrm>
            <a:off x="3657600" y="2286000"/>
            <a:ext cx="1600200" cy="533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6565" name="文本框 66564"/>
          <p:cNvSpPr txBox="1"/>
          <p:nvPr/>
        </p:nvSpPr>
        <p:spPr>
          <a:xfrm>
            <a:off x="2133600" y="4891088"/>
            <a:ext cx="5868988" cy="8239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将游标推到导轨近端</a:t>
            </a:r>
            <a:r>
              <a:rPr lang="zh-CN" altLang="en-US" sz="48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48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pic>
        <p:nvPicPr>
          <p:cNvPr id="66566" name="图片 66565" descr="02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5105400"/>
            <a:ext cx="419100" cy="419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8610" name="图片 686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14538"/>
            <a:ext cx="6858000" cy="484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1" name="文本框 68610"/>
          <p:cNvSpPr txBox="1"/>
          <p:nvPr/>
        </p:nvSpPr>
        <p:spPr>
          <a:xfrm>
            <a:off x="990600" y="928688"/>
            <a:ext cx="72961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C3300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受试者面向仪器坐在垫子上，双腿向前伸直；</a:t>
            </a:r>
            <a:endParaRPr lang="zh-CN" altLang="en-US" sz="2800" b="1">
              <a:solidFill>
                <a:srgbClr val="CC3300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  <p:pic>
        <p:nvPicPr>
          <p:cNvPr id="68612" name="图片 68611" descr="02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20763"/>
            <a:ext cx="419100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3" name="文本框 68612"/>
          <p:cNvSpPr txBox="1"/>
          <p:nvPr/>
        </p:nvSpPr>
        <p:spPr>
          <a:xfrm>
            <a:off x="7223125" y="2787650"/>
            <a:ext cx="19208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面向仪器</a:t>
            </a:r>
            <a:endParaRPr lang="zh-CN" altLang="en-US" sz="28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8614" name="直接连接符 68613"/>
          <p:cNvSpPr/>
          <p:nvPr/>
        </p:nvSpPr>
        <p:spPr>
          <a:xfrm flipH="1">
            <a:off x="2209800" y="3124200"/>
            <a:ext cx="50292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8615" name="直接连接符 68614"/>
          <p:cNvSpPr/>
          <p:nvPr/>
        </p:nvSpPr>
        <p:spPr>
          <a:xfrm flipH="1">
            <a:off x="2209800" y="5943600"/>
            <a:ext cx="50292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8616" name="文本框 68615"/>
          <p:cNvSpPr txBox="1"/>
          <p:nvPr/>
        </p:nvSpPr>
        <p:spPr>
          <a:xfrm>
            <a:off x="7315200" y="5334000"/>
            <a:ext cx="18288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双腿向前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伸直</a:t>
            </a:r>
            <a:endParaRPr lang="zh-CN" altLang="en-US" sz="28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矩形 5121"/>
          <p:cNvSpPr/>
          <p:nvPr/>
        </p:nvSpPr>
        <p:spPr>
          <a:xfrm>
            <a:off x="684213" y="260350"/>
            <a:ext cx="3175000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8000" b="1">
                <a:solidFill>
                  <a:srgbClr val="CC33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50</a:t>
            </a:r>
            <a:r>
              <a:rPr lang="zh-CN" altLang="en-US" sz="8000" b="1" dirty="0">
                <a:solidFill>
                  <a:srgbClr val="CC33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米跑</a:t>
            </a:r>
            <a:endParaRPr lang="zh-CN" altLang="en-US" sz="8000" b="1" dirty="0">
              <a:solidFill>
                <a:srgbClr val="CC33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5123" name="图片 5122" descr="50米出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1500" y="3141663"/>
            <a:ext cx="2916238" cy="2381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51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238" y="2565400"/>
            <a:ext cx="2735262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5124" descr="50米终点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9138"/>
            <a:ext cx="2916238" cy="2381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文本框 5125"/>
          <p:cNvSpPr txBox="1"/>
          <p:nvPr/>
        </p:nvSpPr>
        <p:spPr>
          <a:xfrm>
            <a:off x="179388" y="5661025"/>
            <a:ext cx="79057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由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检测队指定专人（体育教师）进行测试。</a:t>
            </a:r>
            <a:endParaRPr lang="zh-CN" altLang="en-US" sz="32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4" name="矩形 69633"/>
          <p:cNvSpPr/>
          <p:nvPr/>
        </p:nvSpPr>
        <p:spPr>
          <a:xfrm>
            <a:off x="914400" y="838200"/>
            <a:ext cx="80073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C3300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脚跟并拢，蹬在测试仪的挡板上，脚尖自然分开。</a:t>
            </a:r>
            <a:endParaRPr lang="zh-CN" altLang="en-US" sz="2800" b="1" dirty="0">
              <a:solidFill>
                <a:srgbClr val="CC3300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  <p:pic>
        <p:nvPicPr>
          <p:cNvPr id="69635" name="图片 696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719263"/>
            <a:ext cx="6581775" cy="5138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6" name="图片 69635" descr="02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876300"/>
            <a:ext cx="419100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9637" name="文本框 69636"/>
          <p:cNvSpPr txBox="1"/>
          <p:nvPr/>
        </p:nvSpPr>
        <p:spPr>
          <a:xfrm>
            <a:off x="7467600" y="5334000"/>
            <a:ext cx="1676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脚跟并拢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9638" name="直接连接符 69637"/>
          <p:cNvSpPr/>
          <p:nvPr/>
        </p:nvSpPr>
        <p:spPr>
          <a:xfrm flipH="1">
            <a:off x="5486400" y="5562600"/>
            <a:ext cx="20574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9639" name="文本框 69638"/>
          <p:cNvSpPr txBox="1"/>
          <p:nvPr/>
        </p:nvSpPr>
        <p:spPr>
          <a:xfrm>
            <a:off x="7429500" y="2971800"/>
            <a:ext cx="17145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脚尖自然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分开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9640" name="直接连接符 69639"/>
          <p:cNvSpPr/>
          <p:nvPr/>
        </p:nvSpPr>
        <p:spPr>
          <a:xfrm flipH="1">
            <a:off x="5486400" y="3886200"/>
            <a:ext cx="20574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9641" name="文本框 69640"/>
          <p:cNvSpPr txBox="1"/>
          <p:nvPr/>
        </p:nvSpPr>
        <p:spPr>
          <a:xfrm>
            <a:off x="7620000" y="4495800"/>
            <a:ext cx="10556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挡板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9642" name="直接连接符 69641"/>
          <p:cNvSpPr/>
          <p:nvPr/>
        </p:nvSpPr>
        <p:spPr>
          <a:xfrm flipH="1">
            <a:off x="5943600" y="4800600"/>
            <a:ext cx="1524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8" name="文本框 70657"/>
          <p:cNvSpPr txBox="1"/>
          <p:nvPr/>
        </p:nvSpPr>
        <p:spPr>
          <a:xfrm>
            <a:off x="381000" y="1035050"/>
            <a:ext cx="84613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测试人员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调整导轨高度使受试者脚尖平齐游标下缘。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endParaRPr lang="zh-CN" altLang="en-US" sz="28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70659" name="图片 70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" y="1752600"/>
            <a:ext cx="5886450" cy="462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60" name="直接连接符 70659"/>
          <p:cNvSpPr/>
          <p:nvPr/>
        </p:nvSpPr>
        <p:spPr>
          <a:xfrm>
            <a:off x="1981200" y="3352800"/>
            <a:ext cx="59436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0661" name="文本框 70660"/>
          <p:cNvSpPr txBox="1"/>
          <p:nvPr/>
        </p:nvSpPr>
        <p:spPr>
          <a:xfrm>
            <a:off x="6994525" y="2125663"/>
            <a:ext cx="18986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导轨</a:t>
            </a:r>
            <a:endParaRPr lang="zh-CN" altLang="en-US" sz="32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0662" name="直接连接符 70661"/>
          <p:cNvSpPr/>
          <p:nvPr/>
        </p:nvSpPr>
        <p:spPr>
          <a:xfrm flipH="1">
            <a:off x="5562600" y="2438400"/>
            <a:ext cx="1524000" cy="6858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文本框 71681"/>
          <p:cNvSpPr txBox="1"/>
          <p:nvPr/>
        </p:nvSpPr>
        <p:spPr>
          <a:xfrm>
            <a:off x="304800" y="381000"/>
            <a:ext cx="85344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测试时，受试者双手并拢，掌心向下平伸，膝关节伸直，上体前屈，用双手中指指尖推动游标平滑前进，直到不能推动为止。</a:t>
            </a:r>
            <a:r>
              <a:rPr lang="zh-CN" altLang="en-US" sz="28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28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pic>
        <p:nvPicPr>
          <p:cNvPr id="71683" name="图片 716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879850"/>
            <a:ext cx="3962400" cy="297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84" name="图片 716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860800"/>
            <a:ext cx="4572000" cy="299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5" name="上弧形箭头 71684"/>
          <p:cNvSpPr/>
          <p:nvPr/>
        </p:nvSpPr>
        <p:spPr>
          <a:xfrm>
            <a:off x="3429000" y="3352800"/>
            <a:ext cx="2209800" cy="381000"/>
          </a:xfrm>
          <a:prstGeom prst="curvedDownArrow">
            <a:avLst>
              <a:gd name="adj1" fmla="val 115999"/>
              <a:gd name="adj2" fmla="val 231999"/>
              <a:gd name="adj3" fmla="val 33333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686" name="文本框 71685"/>
          <p:cNvSpPr txBox="1"/>
          <p:nvPr/>
        </p:nvSpPr>
        <p:spPr>
          <a:xfrm>
            <a:off x="990600" y="2286000"/>
            <a:ext cx="34369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双手并拢，掌心向下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1687" name="文本框 71686"/>
          <p:cNvSpPr txBox="1"/>
          <p:nvPr/>
        </p:nvSpPr>
        <p:spPr>
          <a:xfrm>
            <a:off x="228600" y="3048000"/>
            <a:ext cx="19669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膝关节伸直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1688" name="直接连接符 71687"/>
          <p:cNvSpPr/>
          <p:nvPr/>
        </p:nvSpPr>
        <p:spPr>
          <a:xfrm>
            <a:off x="2362200" y="2971800"/>
            <a:ext cx="0" cy="2590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89" name="直接连接符 71688"/>
          <p:cNvSpPr/>
          <p:nvPr/>
        </p:nvSpPr>
        <p:spPr>
          <a:xfrm>
            <a:off x="1524000" y="3581400"/>
            <a:ext cx="0" cy="2286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90" name="文本框 71689"/>
          <p:cNvSpPr txBox="1"/>
          <p:nvPr/>
        </p:nvSpPr>
        <p:spPr>
          <a:xfrm>
            <a:off x="5181600" y="2743200"/>
            <a:ext cx="22701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上体前屈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1691" name="文本框 71690"/>
          <p:cNvSpPr txBox="1"/>
          <p:nvPr/>
        </p:nvSpPr>
        <p:spPr>
          <a:xfrm>
            <a:off x="6400800" y="1828800"/>
            <a:ext cx="25638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用双手中指指尖</a:t>
            </a:r>
            <a:endParaRPr lang="zh-CN" altLang="en-US" sz="20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推动游标平滑前进</a:t>
            </a:r>
            <a:endParaRPr lang="zh-CN" altLang="en-US" sz="20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1692" name="直接连接符 71691"/>
          <p:cNvSpPr/>
          <p:nvPr/>
        </p:nvSpPr>
        <p:spPr>
          <a:xfrm>
            <a:off x="5791200" y="3352800"/>
            <a:ext cx="0" cy="1295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93" name="直接连接符 71692"/>
          <p:cNvSpPr/>
          <p:nvPr/>
        </p:nvSpPr>
        <p:spPr>
          <a:xfrm>
            <a:off x="7924800" y="2590800"/>
            <a:ext cx="0" cy="2819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2706" name="图片 727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541713"/>
            <a:ext cx="4876800" cy="3316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07" name="文本框 72706"/>
          <p:cNvSpPr txBox="1"/>
          <p:nvPr/>
        </p:nvSpPr>
        <p:spPr>
          <a:xfrm>
            <a:off x="1447800" y="1995488"/>
            <a:ext cx="375602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直到游标不能推动为止</a:t>
            </a:r>
            <a:endParaRPr lang="zh-CN" altLang="en-US" sz="28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2708" name="直接连接符 72707"/>
          <p:cNvSpPr/>
          <p:nvPr/>
        </p:nvSpPr>
        <p:spPr>
          <a:xfrm>
            <a:off x="3962400" y="2743200"/>
            <a:ext cx="0" cy="2590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2709" name="文本框 72708"/>
          <p:cNvSpPr txBox="1"/>
          <p:nvPr/>
        </p:nvSpPr>
        <p:spPr>
          <a:xfrm>
            <a:off x="685800" y="2590800"/>
            <a:ext cx="17986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上体前屈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2710" name="直接连接符 72709"/>
          <p:cNvSpPr/>
          <p:nvPr/>
        </p:nvSpPr>
        <p:spPr>
          <a:xfrm>
            <a:off x="1371600" y="3124200"/>
            <a:ext cx="0" cy="1447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72711" name="图片 727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650" y="0"/>
            <a:ext cx="3943350" cy="2963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12" name="直接连接符 72711"/>
          <p:cNvSpPr/>
          <p:nvPr/>
        </p:nvSpPr>
        <p:spPr>
          <a:xfrm flipV="1">
            <a:off x="4419600" y="1828800"/>
            <a:ext cx="1828800" cy="23622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2713" name="直接连接符 72712"/>
          <p:cNvSpPr/>
          <p:nvPr/>
        </p:nvSpPr>
        <p:spPr>
          <a:xfrm>
            <a:off x="6781800" y="1295400"/>
            <a:ext cx="0" cy="3352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2714" name="文本框 72713"/>
          <p:cNvSpPr txBox="1"/>
          <p:nvPr/>
        </p:nvSpPr>
        <p:spPr>
          <a:xfrm>
            <a:off x="5410200" y="3352800"/>
            <a:ext cx="15382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显示屏</a:t>
            </a:r>
            <a:endParaRPr lang="zh-CN" altLang="en-US" sz="28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2715" name="文本框 72714"/>
          <p:cNvSpPr txBox="1"/>
          <p:nvPr/>
        </p:nvSpPr>
        <p:spPr>
          <a:xfrm>
            <a:off x="7239000" y="3427413"/>
            <a:ext cx="16541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显示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2716" name="椭圆 72715"/>
          <p:cNvSpPr/>
          <p:nvPr/>
        </p:nvSpPr>
        <p:spPr>
          <a:xfrm>
            <a:off x="5410200" y="4724400"/>
            <a:ext cx="2971800" cy="13716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2800" b="1" dirty="0">
                <a:solidFill>
                  <a:srgbClr val="99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测试值</a:t>
            </a:r>
            <a:endParaRPr lang="zh-CN" altLang="en-US" sz="2800" b="1" dirty="0">
              <a:solidFill>
                <a:srgbClr val="99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＋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10.6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厘米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2717" name="文本框 72716"/>
          <p:cNvSpPr txBox="1"/>
          <p:nvPr/>
        </p:nvSpPr>
        <p:spPr>
          <a:xfrm>
            <a:off x="304800" y="609600"/>
            <a:ext cx="4391025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8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此时，显示屏上显示的数值即为测试值。 </a:t>
            </a:r>
            <a:endParaRPr lang="zh-CN" altLang="en-US" sz="2800" b="1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文本框 74753"/>
          <p:cNvSpPr txBox="1"/>
          <p:nvPr/>
        </p:nvSpPr>
        <p:spPr>
          <a:xfrm>
            <a:off x="228600" y="481013"/>
            <a:ext cx="6477000" cy="1628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40000"/>
              </a:lnSpc>
            </a:pPr>
            <a:r>
              <a:rPr lang="zh-CN" altLang="en-US" sz="3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记录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最大值</a:t>
            </a:r>
            <a:r>
              <a:rPr lang="zh-CN" altLang="en-US" sz="3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，以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厘米</a:t>
            </a:r>
            <a:r>
              <a:rPr lang="zh-CN" altLang="en-US" sz="3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为单位，精确到小数点后</a:t>
            </a:r>
            <a:r>
              <a:rPr lang="en-US" altLang="zh-CN" sz="3600" b="1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3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位。</a:t>
            </a:r>
            <a:endParaRPr lang="zh-CN" altLang="en-US" sz="3600" b="1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4755" name="矩形 74754"/>
          <p:cNvSpPr/>
          <p:nvPr/>
        </p:nvSpPr>
        <p:spPr>
          <a:xfrm>
            <a:off x="609600" y="26670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+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56" name="矩形 74755"/>
          <p:cNvSpPr/>
          <p:nvPr/>
        </p:nvSpPr>
        <p:spPr>
          <a:xfrm>
            <a:off x="1600200" y="26670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57" name="矩形 74756"/>
          <p:cNvSpPr/>
          <p:nvPr/>
        </p:nvSpPr>
        <p:spPr>
          <a:xfrm>
            <a:off x="2286000" y="26670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58" name="文本框 74757"/>
          <p:cNvSpPr txBox="1"/>
          <p:nvPr/>
        </p:nvSpPr>
        <p:spPr>
          <a:xfrm>
            <a:off x="2971800" y="2667000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4759" name="矩形 74758"/>
          <p:cNvSpPr/>
          <p:nvPr/>
        </p:nvSpPr>
        <p:spPr>
          <a:xfrm>
            <a:off x="3276600" y="26670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6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60" name="矩形 74759"/>
          <p:cNvSpPr/>
          <p:nvPr/>
        </p:nvSpPr>
        <p:spPr>
          <a:xfrm>
            <a:off x="609600" y="3870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74761" name="矩形 74760"/>
          <p:cNvSpPr/>
          <p:nvPr/>
        </p:nvSpPr>
        <p:spPr>
          <a:xfrm>
            <a:off x="1600200" y="3870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62" name="矩形 74761"/>
          <p:cNvSpPr/>
          <p:nvPr/>
        </p:nvSpPr>
        <p:spPr>
          <a:xfrm>
            <a:off x="2286000" y="3870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63" name="文本框 74762"/>
          <p:cNvSpPr txBox="1"/>
          <p:nvPr/>
        </p:nvSpPr>
        <p:spPr>
          <a:xfrm>
            <a:off x="2971800" y="3870325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4764" name="矩形 74763"/>
          <p:cNvSpPr/>
          <p:nvPr/>
        </p:nvSpPr>
        <p:spPr>
          <a:xfrm>
            <a:off x="3276600" y="3870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65" name="矩形 74764"/>
          <p:cNvSpPr/>
          <p:nvPr/>
        </p:nvSpPr>
        <p:spPr>
          <a:xfrm>
            <a:off x="609600" y="5013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5400">
                <a:solidFill>
                  <a:srgbClr val="0000FF"/>
                </a:solidFill>
                <a:latin typeface="Arial" panose="020B0604020202020204" pitchFamily="34" charset="0"/>
              </a:rPr>
              <a:t>-</a:t>
            </a:r>
            <a:endParaRPr lang="en-US" altLang="zh-CN" sz="5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66" name="矩形 74765"/>
          <p:cNvSpPr/>
          <p:nvPr/>
        </p:nvSpPr>
        <p:spPr>
          <a:xfrm>
            <a:off x="1600200" y="5013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67" name="矩形 74766"/>
          <p:cNvSpPr/>
          <p:nvPr/>
        </p:nvSpPr>
        <p:spPr>
          <a:xfrm>
            <a:off x="2286000" y="5013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4768" name="文本框 74767"/>
          <p:cNvSpPr txBox="1"/>
          <p:nvPr/>
        </p:nvSpPr>
        <p:spPr>
          <a:xfrm>
            <a:off x="2971800" y="5013325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4769" name="矩形 74768"/>
          <p:cNvSpPr/>
          <p:nvPr/>
        </p:nvSpPr>
        <p:spPr>
          <a:xfrm>
            <a:off x="3276600" y="5013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6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74770" name="图片 7476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3600" y="3276600"/>
            <a:ext cx="2271713" cy="1662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71" name="图片 747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504950"/>
            <a:ext cx="2286000" cy="171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72" name="图片 747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5029200"/>
            <a:ext cx="2266950" cy="177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73" name="矩形 74772"/>
          <p:cNvSpPr/>
          <p:nvPr/>
        </p:nvSpPr>
        <p:spPr>
          <a:xfrm>
            <a:off x="685800" y="3810000"/>
            <a:ext cx="51117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+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文本框 75777"/>
          <p:cNvSpPr txBox="1"/>
          <p:nvPr/>
        </p:nvSpPr>
        <p:spPr>
          <a:xfrm>
            <a:off x="381000" y="1752600"/>
            <a:ext cx="58674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①</a:t>
            </a:r>
            <a:r>
              <a:rPr lang="en-US" altLang="zh-CN" sz="3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3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测试前，受试者应做好准备活动。</a:t>
            </a:r>
            <a:r>
              <a:rPr lang="zh-CN" altLang="en-US" sz="36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36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pic>
        <p:nvPicPr>
          <p:cNvPr id="75779" name="图片 757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052763"/>
            <a:ext cx="2254250" cy="3805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0" name="图片 757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475" y="3048000"/>
            <a:ext cx="2803525" cy="381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1" name="图片 757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325" y="3067050"/>
            <a:ext cx="2047875" cy="3790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2" name="图片 7578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3810000"/>
            <a:ext cx="2281238" cy="304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3" name="图片 757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2066925"/>
            <a:ext cx="2286000" cy="2124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4" name="图片 75783" descr="a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152400"/>
            <a:ext cx="4343400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5" name="文本框 75784"/>
          <p:cNvSpPr txBox="1"/>
          <p:nvPr/>
        </p:nvSpPr>
        <p:spPr>
          <a:xfrm>
            <a:off x="609600" y="304800"/>
            <a:ext cx="3962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注 意 事 项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75786" name="图片 7578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1738" y="271463"/>
            <a:ext cx="2862262" cy="1785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文本框 76801"/>
          <p:cNvSpPr txBox="1"/>
          <p:nvPr/>
        </p:nvSpPr>
        <p:spPr>
          <a:xfrm>
            <a:off x="374650" y="685800"/>
            <a:ext cx="8312150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② 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测试时，受试者双臂不能突然前振</a:t>
            </a:r>
            <a:r>
              <a:rPr lang="zh-CN" altLang="en-US" sz="2000" b="1" i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（平滑推动游标），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不能用单手前推游标，膝关节不能弯曲</a:t>
            </a:r>
            <a:r>
              <a:rPr lang="zh-CN" altLang="en-US" sz="2000" b="1" i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（不要固定膝关节，受试者为主动测试，不受外力）。</a:t>
            </a:r>
            <a:r>
              <a:rPr lang="zh-CN" altLang="en-US" sz="32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32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pic>
        <p:nvPicPr>
          <p:cNvPr id="76803" name="图片 768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156075"/>
            <a:ext cx="4457700" cy="2701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6804" name="图片 768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4191000"/>
            <a:ext cx="4724400" cy="2667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6805" name="椭圆 76804"/>
          <p:cNvSpPr/>
          <p:nvPr/>
        </p:nvSpPr>
        <p:spPr>
          <a:xfrm>
            <a:off x="1447800" y="2286000"/>
            <a:ext cx="1900238" cy="6858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单手前推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6806" name="椭圆 76805"/>
          <p:cNvSpPr/>
          <p:nvPr/>
        </p:nvSpPr>
        <p:spPr>
          <a:xfrm>
            <a:off x="3276600" y="2667000"/>
            <a:ext cx="2303463" cy="8382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膝关节弯曲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6807" name="椭圆 76806"/>
          <p:cNvSpPr/>
          <p:nvPr/>
        </p:nvSpPr>
        <p:spPr>
          <a:xfrm>
            <a:off x="5791200" y="2514600"/>
            <a:ext cx="3352800" cy="9144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足跟与挡板分离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6808" name="直接连接符 76807"/>
          <p:cNvSpPr/>
          <p:nvPr/>
        </p:nvSpPr>
        <p:spPr>
          <a:xfrm>
            <a:off x="2362200" y="3048000"/>
            <a:ext cx="0" cy="220980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6809" name="直接连接符 76808"/>
          <p:cNvSpPr/>
          <p:nvPr/>
        </p:nvSpPr>
        <p:spPr>
          <a:xfrm>
            <a:off x="7239000" y="3505200"/>
            <a:ext cx="533400" cy="281940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6810" name="直接连接符 76809"/>
          <p:cNvSpPr/>
          <p:nvPr/>
        </p:nvSpPr>
        <p:spPr>
          <a:xfrm>
            <a:off x="4191000" y="3581400"/>
            <a:ext cx="2057400" cy="220980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6811" name="流程图: 汇总连接 76810"/>
          <p:cNvSpPr/>
          <p:nvPr/>
        </p:nvSpPr>
        <p:spPr>
          <a:xfrm>
            <a:off x="2514600" y="5029200"/>
            <a:ext cx="533400" cy="457200"/>
          </a:xfrm>
          <a:prstGeom prst="flowChartSummingJunction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6812" name="流程图: 汇总连接 76811"/>
          <p:cNvSpPr/>
          <p:nvPr/>
        </p:nvSpPr>
        <p:spPr>
          <a:xfrm>
            <a:off x="6096000" y="5867400"/>
            <a:ext cx="533400" cy="457200"/>
          </a:xfrm>
          <a:prstGeom prst="flowChartSummingJunction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6813" name="流程图: 汇总连接 76812"/>
          <p:cNvSpPr/>
          <p:nvPr/>
        </p:nvSpPr>
        <p:spPr>
          <a:xfrm>
            <a:off x="7924800" y="6019800"/>
            <a:ext cx="533400" cy="457200"/>
          </a:xfrm>
          <a:prstGeom prst="flowChartSummingJunction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文本框 77825"/>
          <p:cNvSpPr txBox="1"/>
          <p:nvPr/>
        </p:nvSpPr>
        <p:spPr>
          <a:xfrm>
            <a:off x="304800" y="914400"/>
            <a:ext cx="6781800" cy="140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35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③</a:t>
            </a:r>
            <a:r>
              <a:rPr lang="en-US" altLang="zh-CN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每次测试前，测试人员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都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要将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游标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推到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导轨近端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位置。 </a:t>
            </a:r>
            <a:endParaRPr lang="zh-CN" altLang="en-US" sz="3200" b="1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77827" name="图片 778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67000"/>
            <a:ext cx="3430588" cy="419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7828" name="图片 778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463" y="2667000"/>
            <a:ext cx="3538537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829" name="右箭头 77828"/>
          <p:cNvSpPr/>
          <p:nvPr/>
        </p:nvSpPr>
        <p:spPr>
          <a:xfrm>
            <a:off x="3657600" y="4495800"/>
            <a:ext cx="1600200" cy="533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50" name="文本框 78849"/>
          <p:cNvSpPr txBox="1"/>
          <p:nvPr/>
        </p:nvSpPr>
        <p:spPr>
          <a:xfrm>
            <a:off x="4953000" y="1570038"/>
            <a:ext cx="3733800" cy="3916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35000"/>
              </a:lnSpc>
            </a:pPr>
            <a:r>
              <a:rPr lang="en-US" altLang="zh-CN" sz="4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④</a:t>
            </a:r>
            <a:r>
              <a:rPr lang="en-US" altLang="zh-CN" sz="4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4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测试人员要正确填写受试者测试值的“</a:t>
            </a:r>
            <a:r>
              <a:rPr lang="en-US" altLang="zh-CN" sz="54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+</a:t>
            </a:r>
            <a:r>
              <a:rPr lang="en-US" altLang="zh-CN" sz="4400" b="1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4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、“</a:t>
            </a:r>
            <a:r>
              <a:rPr lang="en-US" altLang="zh-CN" sz="54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-</a:t>
            </a:r>
            <a:r>
              <a:rPr lang="en-US" altLang="zh-CN" sz="4400" b="1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4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号。 </a:t>
            </a:r>
            <a:endParaRPr lang="zh-CN" altLang="en-US" sz="4400" b="1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8851" name="矩形 78850"/>
          <p:cNvSpPr/>
          <p:nvPr/>
        </p:nvSpPr>
        <p:spPr>
          <a:xfrm>
            <a:off x="914400" y="34131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+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52" name="矩形 78851"/>
          <p:cNvSpPr/>
          <p:nvPr/>
        </p:nvSpPr>
        <p:spPr>
          <a:xfrm>
            <a:off x="1905000" y="34131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53" name="矩形 78852"/>
          <p:cNvSpPr/>
          <p:nvPr/>
        </p:nvSpPr>
        <p:spPr>
          <a:xfrm>
            <a:off x="2590800" y="34131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54" name="文本框 78853"/>
          <p:cNvSpPr txBox="1"/>
          <p:nvPr/>
        </p:nvSpPr>
        <p:spPr>
          <a:xfrm>
            <a:off x="3276600" y="3413125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8855" name="矩形 78854"/>
          <p:cNvSpPr/>
          <p:nvPr/>
        </p:nvSpPr>
        <p:spPr>
          <a:xfrm>
            <a:off x="3581400" y="34131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6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56" name="矩形 78855"/>
          <p:cNvSpPr/>
          <p:nvPr/>
        </p:nvSpPr>
        <p:spPr>
          <a:xfrm>
            <a:off x="914400" y="43275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78857" name="矩形 78856"/>
          <p:cNvSpPr/>
          <p:nvPr/>
        </p:nvSpPr>
        <p:spPr>
          <a:xfrm>
            <a:off x="1905000" y="43275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58" name="矩形 78857"/>
          <p:cNvSpPr/>
          <p:nvPr/>
        </p:nvSpPr>
        <p:spPr>
          <a:xfrm>
            <a:off x="2590800" y="43275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59" name="文本框 78858"/>
          <p:cNvSpPr txBox="1"/>
          <p:nvPr/>
        </p:nvSpPr>
        <p:spPr>
          <a:xfrm>
            <a:off x="3276600" y="4327525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8860" name="矩形 78859"/>
          <p:cNvSpPr/>
          <p:nvPr/>
        </p:nvSpPr>
        <p:spPr>
          <a:xfrm>
            <a:off x="3581400" y="43275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61" name="矩形 78860"/>
          <p:cNvSpPr/>
          <p:nvPr/>
        </p:nvSpPr>
        <p:spPr>
          <a:xfrm>
            <a:off x="914400" y="52578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5400">
                <a:solidFill>
                  <a:srgbClr val="0000FF"/>
                </a:solidFill>
                <a:latin typeface="Arial" panose="020B0604020202020204" pitchFamily="34" charset="0"/>
              </a:rPr>
              <a:t>-</a:t>
            </a:r>
            <a:endParaRPr lang="en-US" altLang="zh-CN" sz="5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62" name="矩形 78861"/>
          <p:cNvSpPr/>
          <p:nvPr/>
        </p:nvSpPr>
        <p:spPr>
          <a:xfrm>
            <a:off x="1905000" y="52578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63" name="矩形 78862"/>
          <p:cNvSpPr/>
          <p:nvPr/>
        </p:nvSpPr>
        <p:spPr>
          <a:xfrm>
            <a:off x="2590800" y="52578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64" name="文本框 78863"/>
          <p:cNvSpPr txBox="1"/>
          <p:nvPr/>
        </p:nvSpPr>
        <p:spPr>
          <a:xfrm>
            <a:off x="3276600" y="5257800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8865" name="矩形 78864"/>
          <p:cNvSpPr/>
          <p:nvPr/>
        </p:nvSpPr>
        <p:spPr>
          <a:xfrm>
            <a:off x="3581400" y="5257800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6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66" name="矩形 78865"/>
          <p:cNvSpPr/>
          <p:nvPr/>
        </p:nvSpPr>
        <p:spPr>
          <a:xfrm>
            <a:off x="990600" y="4267200"/>
            <a:ext cx="51117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+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8867" name="文本框 78866"/>
          <p:cNvSpPr txBox="1"/>
          <p:nvPr/>
        </p:nvSpPr>
        <p:spPr>
          <a:xfrm>
            <a:off x="457200" y="1752600"/>
            <a:ext cx="18827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符号方格</a:t>
            </a:r>
            <a:endParaRPr lang="zh-CN" altLang="en-US" sz="28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8868" name="文本框 78867"/>
          <p:cNvSpPr txBox="1"/>
          <p:nvPr/>
        </p:nvSpPr>
        <p:spPr>
          <a:xfrm>
            <a:off x="2406650" y="1766888"/>
            <a:ext cx="22367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测试值方格</a:t>
            </a:r>
            <a:endParaRPr lang="zh-CN" altLang="en-US" sz="28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8869" name="直接连接符 78868"/>
          <p:cNvSpPr/>
          <p:nvPr/>
        </p:nvSpPr>
        <p:spPr>
          <a:xfrm>
            <a:off x="1295400" y="2286000"/>
            <a:ext cx="0" cy="91440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8870" name="直接连接符 78869"/>
          <p:cNvSpPr/>
          <p:nvPr/>
        </p:nvSpPr>
        <p:spPr>
          <a:xfrm>
            <a:off x="3276600" y="2286000"/>
            <a:ext cx="0" cy="76200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8871" name="直接连接符 78870"/>
          <p:cNvSpPr/>
          <p:nvPr/>
        </p:nvSpPr>
        <p:spPr>
          <a:xfrm flipV="1">
            <a:off x="2209800" y="3124200"/>
            <a:ext cx="0" cy="2286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8872" name="直接连接符 78871"/>
          <p:cNvSpPr/>
          <p:nvPr/>
        </p:nvSpPr>
        <p:spPr>
          <a:xfrm flipV="1">
            <a:off x="2895600" y="3124200"/>
            <a:ext cx="0" cy="2286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8873" name="直接连接符 78872"/>
          <p:cNvSpPr/>
          <p:nvPr/>
        </p:nvSpPr>
        <p:spPr>
          <a:xfrm flipV="1">
            <a:off x="3886200" y="3124200"/>
            <a:ext cx="0" cy="2286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8874" name="直接连接符 78873"/>
          <p:cNvSpPr/>
          <p:nvPr/>
        </p:nvSpPr>
        <p:spPr>
          <a:xfrm>
            <a:off x="2209800" y="3124200"/>
            <a:ext cx="16764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8875" name="五角星 78874"/>
          <p:cNvSpPr/>
          <p:nvPr/>
        </p:nvSpPr>
        <p:spPr>
          <a:xfrm>
            <a:off x="838200" y="1447800"/>
            <a:ext cx="304800" cy="288925"/>
          </a:xfrm>
          <a:prstGeom prst="star5">
            <a:avLst/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8876" name="五角星 78875"/>
          <p:cNvSpPr/>
          <p:nvPr/>
        </p:nvSpPr>
        <p:spPr>
          <a:xfrm>
            <a:off x="1143000" y="1447800"/>
            <a:ext cx="304800" cy="288925"/>
          </a:xfrm>
          <a:prstGeom prst="star5">
            <a:avLst/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8877" name="五角星 78876"/>
          <p:cNvSpPr/>
          <p:nvPr/>
        </p:nvSpPr>
        <p:spPr>
          <a:xfrm>
            <a:off x="1447800" y="1447800"/>
            <a:ext cx="304800" cy="288925"/>
          </a:xfrm>
          <a:prstGeom prst="star5">
            <a:avLst/>
          </a:prstGeom>
          <a:solidFill>
            <a:schemeClr val="tx2"/>
          </a:solidFill>
          <a:ln w="9525">
            <a:noFill/>
          </a:ln>
        </p:spPr>
        <p:txBody>
          <a:bodyPr wrap="none" anchor="ctr" anchorCtr="0"/>
          <a:p>
            <a:pPr algn="ctr"/>
            <a:endParaRPr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4" name="文本框 79873"/>
          <p:cNvSpPr txBox="1"/>
          <p:nvPr/>
        </p:nvSpPr>
        <p:spPr>
          <a:xfrm>
            <a:off x="1066800" y="1524000"/>
            <a:ext cx="6797675" cy="2743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en-US" altLang="zh-CN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⑤ </a:t>
            </a:r>
            <a:r>
              <a:rPr lang="zh-CN" altLang="en-US" sz="5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如果受试者测试值小于“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－</a:t>
            </a:r>
            <a:r>
              <a:rPr lang="en-US" altLang="zh-CN" sz="54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20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厘米</a:t>
            </a:r>
            <a:r>
              <a:rPr lang="zh-CN" altLang="en-US" sz="5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”，按“－</a:t>
            </a:r>
            <a:r>
              <a:rPr lang="en-US" altLang="zh-CN" sz="5400" b="1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20</a:t>
            </a:r>
            <a:r>
              <a:rPr lang="zh-CN" altLang="en-US" sz="5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厘米”记录。</a:t>
            </a:r>
            <a:r>
              <a:rPr lang="zh-CN" altLang="en-US" sz="66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66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直接连接符 6145"/>
          <p:cNvSpPr/>
          <p:nvPr/>
        </p:nvSpPr>
        <p:spPr>
          <a:xfrm>
            <a:off x="1797050" y="1828800"/>
            <a:ext cx="0" cy="37338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47" name="直接连接符 6146"/>
          <p:cNvSpPr/>
          <p:nvPr/>
        </p:nvSpPr>
        <p:spPr>
          <a:xfrm>
            <a:off x="7789863" y="1828800"/>
            <a:ext cx="0" cy="37338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48" name="直接连接符 6147"/>
          <p:cNvSpPr/>
          <p:nvPr/>
        </p:nvSpPr>
        <p:spPr>
          <a:xfrm>
            <a:off x="1797050" y="2362200"/>
            <a:ext cx="60198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49" name="文本框 6148"/>
          <p:cNvSpPr txBox="1"/>
          <p:nvPr/>
        </p:nvSpPr>
        <p:spPr>
          <a:xfrm>
            <a:off x="914400" y="3429000"/>
            <a:ext cx="488950" cy="1112838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 anchorCtr="0"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起  点  线</a:t>
            </a:r>
            <a:endParaRPr lang="zh-CN" altLang="en-US" sz="20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150" name="文本框 6149"/>
          <p:cNvSpPr txBox="1"/>
          <p:nvPr/>
        </p:nvSpPr>
        <p:spPr>
          <a:xfrm>
            <a:off x="7969250" y="3413125"/>
            <a:ext cx="488950" cy="1112838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 anchorCtr="0"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终  点  线</a:t>
            </a:r>
            <a:endParaRPr lang="zh-CN" altLang="en-US" sz="20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151" name="直接连接符 6150"/>
          <p:cNvSpPr/>
          <p:nvPr/>
        </p:nvSpPr>
        <p:spPr>
          <a:xfrm>
            <a:off x="2787650" y="2438400"/>
            <a:ext cx="0" cy="685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</p:sp>
      <p:sp>
        <p:nvSpPr>
          <p:cNvPr id="6152" name="直接连接符 6151"/>
          <p:cNvSpPr/>
          <p:nvPr/>
        </p:nvSpPr>
        <p:spPr>
          <a:xfrm>
            <a:off x="1797050" y="3200400"/>
            <a:ext cx="59436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3" name="直接连接符 6152"/>
          <p:cNvSpPr/>
          <p:nvPr/>
        </p:nvSpPr>
        <p:spPr>
          <a:xfrm>
            <a:off x="1797050" y="4038600"/>
            <a:ext cx="60198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4" name="直接连接符 6153"/>
          <p:cNvSpPr/>
          <p:nvPr/>
        </p:nvSpPr>
        <p:spPr>
          <a:xfrm>
            <a:off x="1797050" y="4876800"/>
            <a:ext cx="59436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5" name="直接连接符 6154"/>
          <p:cNvSpPr/>
          <p:nvPr/>
        </p:nvSpPr>
        <p:spPr>
          <a:xfrm>
            <a:off x="5378450" y="3276600"/>
            <a:ext cx="0" cy="685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</p:sp>
      <p:sp>
        <p:nvSpPr>
          <p:cNvPr id="6156" name="文本框 6155"/>
          <p:cNvSpPr txBox="1"/>
          <p:nvPr/>
        </p:nvSpPr>
        <p:spPr>
          <a:xfrm>
            <a:off x="2940050" y="2546350"/>
            <a:ext cx="95408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000" b="1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1.22</a:t>
            </a:r>
            <a:r>
              <a:rPr lang="zh-CN" altLang="en-US" sz="20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endParaRPr lang="zh-CN" altLang="en-US" sz="2000" b="1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57" name="文本框 6156"/>
          <p:cNvSpPr txBox="1"/>
          <p:nvPr/>
        </p:nvSpPr>
        <p:spPr>
          <a:xfrm>
            <a:off x="5683250" y="3429000"/>
            <a:ext cx="95408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000" b="1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1.22</a:t>
            </a:r>
            <a:r>
              <a:rPr lang="zh-CN" altLang="en-US" sz="20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endParaRPr lang="zh-CN" altLang="en-US" sz="2000" b="1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58" name="直接连接符 6157"/>
          <p:cNvSpPr/>
          <p:nvPr/>
        </p:nvSpPr>
        <p:spPr>
          <a:xfrm>
            <a:off x="1797050" y="5638800"/>
            <a:ext cx="0" cy="533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9" name="直接连接符 6158"/>
          <p:cNvSpPr/>
          <p:nvPr/>
        </p:nvSpPr>
        <p:spPr>
          <a:xfrm>
            <a:off x="1873250" y="5943600"/>
            <a:ext cx="5867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</p:sp>
      <p:sp>
        <p:nvSpPr>
          <p:cNvPr id="6160" name="直接连接符 6159"/>
          <p:cNvSpPr/>
          <p:nvPr/>
        </p:nvSpPr>
        <p:spPr>
          <a:xfrm>
            <a:off x="7816850" y="5638800"/>
            <a:ext cx="0" cy="533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61" name="文本框 6160"/>
          <p:cNvSpPr txBox="1"/>
          <p:nvPr/>
        </p:nvSpPr>
        <p:spPr>
          <a:xfrm>
            <a:off x="4048125" y="5486400"/>
            <a:ext cx="696913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000" b="1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r>
              <a:rPr lang="zh-CN" altLang="en-US" sz="20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米</a:t>
            </a:r>
            <a:endParaRPr lang="zh-CN" altLang="en-US" sz="2000" b="1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6162" name="图片 6161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228600"/>
            <a:ext cx="4343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63" name="文本框 6162"/>
          <p:cNvSpPr txBox="1"/>
          <p:nvPr/>
        </p:nvSpPr>
        <p:spPr>
          <a:xfrm>
            <a:off x="1358900" y="441325"/>
            <a:ext cx="26368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场地器材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164" name="文本框 6163"/>
          <p:cNvSpPr txBox="1"/>
          <p:nvPr/>
        </p:nvSpPr>
        <p:spPr>
          <a:xfrm>
            <a:off x="5029200" y="874713"/>
            <a:ext cx="3124200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平坦的地面（地质不限）</a:t>
            </a: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椭圆 80897"/>
          <p:cNvSpPr/>
          <p:nvPr/>
        </p:nvSpPr>
        <p:spPr>
          <a:xfrm>
            <a:off x="762000" y="476250"/>
            <a:ext cx="7848600" cy="2800350"/>
          </a:xfrm>
          <a:prstGeom prst="ellipse">
            <a:avLst/>
          </a:prstGeom>
          <a:solidFill>
            <a:srgbClr val="3366FF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6600" b="1" dirty="0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一分钟仰卧起坐</a:t>
            </a:r>
            <a:endParaRPr lang="zh-CN" altLang="en-US" sz="6600" b="1" dirty="0">
              <a:solidFill>
                <a:srgbClr val="CC33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/>
            <a:r>
              <a:rPr lang="zh-CN" altLang="en-US" sz="6600" b="1" dirty="0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（女）</a:t>
            </a:r>
            <a:endParaRPr lang="zh-CN" altLang="en-US" sz="2400" b="1" dirty="0">
              <a:solidFill>
                <a:srgbClr val="00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0899" name="图片 808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429000"/>
            <a:ext cx="305435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0900" name="图片 808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3462338"/>
            <a:ext cx="4876800" cy="3395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22" name="图片 81921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228600"/>
            <a:ext cx="4343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23" name="文本框 81922"/>
          <p:cNvSpPr txBox="1"/>
          <p:nvPr/>
        </p:nvSpPr>
        <p:spPr>
          <a:xfrm>
            <a:off x="381000" y="381000"/>
            <a:ext cx="3962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测 试 方 法</a:t>
            </a:r>
            <a:endParaRPr lang="zh-CN" altLang="en-US" sz="5400" b="1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81924" name="文本框 81923"/>
          <p:cNvSpPr txBox="1"/>
          <p:nvPr/>
        </p:nvSpPr>
        <p:spPr>
          <a:xfrm>
            <a:off x="395288" y="2971800"/>
            <a:ext cx="2881312" cy="3759200"/>
          </a:xfrm>
          <a:prstGeom prst="rect">
            <a:avLst/>
          </a:prstGeom>
          <a:noFill/>
          <a:ln w="38100" cap="flat" cmpd="dbl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just">
              <a:lnSpc>
                <a:spcPct val="11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两手手指交叉抱于脑后，两腿稍分开，仰卧于测试板上。</a:t>
            </a:r>
            <a:r>
              <a:rPr lang="zh-CN" altLang="en-US" sz="3600" dirty="0">
                <a:latin typeface="Arial" panose="020B0604020202020204" pitchFamily="34" charset="0"/>
              </a:rPr>
              <a:t> </a:t>
            </a:r>
            <a:endParaRPr lang="zh-CN" altLang="en-US" sz="3600">
              <a:latin typeface="Arial" panose="020B0604020202020204" pitchFamily="34" charset="0"/>
            </a:endParaRPr>
          </a:p>
        </p:txBody>
      </p:sp>
      <p:pic>
        <p:nvPicPr>
          <p:cNvPr id="81925" name="图片 819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974975"/>
            <a:ext cx="5791200" cy="388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26" name="文本框 81925"/>
          <p:cNvSpPr txBox="1"/>
          <p:nvPr/>
        </p:nvSpPr>
        <p:spPr>
          <a:xfrm>
            <a:off x="4876800" y="1701800"/>
            <a:ext cx="23590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测试前</a:t>
            </a:r>
            <a:endParaRPr lang="zh-CN" altLang="en-US" sz="4400" b="1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1927" name="文本框 81926"/>
          <p:cNvSpPr txBox="1"/>
          <p:nvPr/>
        </p:nvSpPr>
        <p:spPr>
          <a:xfrm>
            <a:off x="990600" y="1905000"/>
            <a:ext cx="19970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受试者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1928" name="右弧形箭头 81927"/>
          <p:cNvSpPr/>
          <p:nvPr/>
        </p:nvSpPr>
        <p:spPr>
          <a:xfrm>
            <a:off x="2590800" y="2438400"/>
            <a:ext cx="304800" cy="457200"/>
          </a:xfrm>
          <a:prstGeom prst="curvedLeftArrow">
            <a:avLst>
              <a:gd name="adj1" fmla="val 30000"/>
              <a:gd name="adj2" fmla="val 60000"/>
              <a:gd name="adj3" fmla="val 33333"/>
            </a:avLst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2946" name="图片 8294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51388" y="1447800"/>
            <a:ext cx="4392612" cy="541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947" name="文本框 82946"/>
          <p:cNvSpPr txBox="1"/>
          <p:nvPr/>
        </p:nvSpPr>
        <p:spPr>
          <a:xfrm>
            <a:off x="533400" y="1828800"/>
            <a:ext cx="3581400" cy="1666875"/>
          </a:xfrm>
          <a:prstGeom prst="rect">
            <a:avLst/>
          </a:prstGeom>
          <a:noFill/>
          <a:ln w="38100" cap="flat" cmpd="dbl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just">
              <a:lnSpc>
                <a:spcPct val="14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使受试者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屈膝呈</a:t>
            </a: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90°</a:t>
            </a:r>
            <a:r>
              <a:rPr lang="en-US" altLang="zh-CN" sz="3600">
                <a:latin typeface="Arial" panose="020B0604020202020204" pitchFamily="34" charset="0"/>
              </a:rPr>
              <a:t> </a:t>
            </a:r>
            <a:endParaRPr lang="en-US" altLang="zh-CN" sz="3600">
              <a:latin typeface="Arial" panose="020B0604020202020204" pitchFamily="34" charset="0"/>
            </a:endParaRPr>
          </a:p>
        </p:txBody>
      </p:sp>
      <p:sp>
        <p:nvSpPr>
          <p:cNvPr id="82948" name="文本框 82947"/>
          <p:cNvSpPr txBox="1"/>
          <p:nvPr/>
        </p:nvSpPr>
        <p:spPr>
          <a:xfrm>
            <a:off x="2590800" y="457200"/>
            <a:ext cx="29178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测试人员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2949" name="左弧形箭头 82948"/>
          <p:cNvSpPr/>
          <p:nvPr/>
        </p:nvSpPr>
        <p:spPr>
          <a:xfrm>
            <a:off x="2057400" y="1066800"/>
            <a:ext cx="381000" cy="533400"/>
          </a:xfrm>
          <a:prstGeom prst="curvedRightArrow">
            <a:avLst>
              <a:gd name="adj1" fmla="val 28000"/>
              <a:gd name="adj2" fmla="val 56000"/>
              <a:gd name="adj3" fmla="val 33333"/>
            </a:avLst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3970" name="图片 8396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114800" cy="2759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3971" name="图片 839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5" y="0"/>
            <a:ext cx="2314575" cy="2733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3972" name="图片 839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838" y="0"/>
            <a:ext cx="2443162" cy="274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3973" name="图片 8397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33625"/>
            <a:ext cx="4114800" cy="2792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3974" name="文本框 83973"/>
          <p:cNvSpPr txBox="1"/>
          <p:nvPr/>
        </p:nvSpPr>
        <p:spPr>
          <a:xfrm>
            <a:off x="4494213" y="3108325"/>
            <a:ext cx="4116387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受试者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听到蜂鸣器“嘀”的一声响后，双手抱头、收腹使躯干完成坐起动作</a:t>
            </a: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;</a:t>
            </a:r>
            <a:r>
              <a:rPr lang="en-US" altLang="zh-CN" sz="3200">
                <a:latin typeface="Arial" panose="020B0604020202020204" pitchFamily="34" charset="0"/>
              </a:rPr>
              <a:t> 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83975" name="文本框 83974"/>
          <p:cNvSpPr txBox="1"/>
          <p:nvPr/>
        </p:nvSpPr>
        <p:spPr>
          <a:xfrm>
            <a:off x="1676400" y="5359400"/>
            <a:ext cx="6705600" cy="1193800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just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双肘关节触及或超过双膝后，还原至开始姿势，为完成一次仰卧起坐动作。</a:t>
            </a:r>
            <a:r>
              <a:rPr lang="zh-CN" altLang="en-US" sz="2800" dirty="0">
                <a:latin typeface="Arial" panose="020B0604020202020204" pitchFamily="34" charset="0"/>
              </a:rPr>
              <a:t> 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83976" name="右箭头 83975"/>
          <p:cNvSpPr/>
          <p:nvPr/>
        </p:nvSpPr>
        <p:spPr>
          <a:xfrm>
            <a:off x="3733800" y="5334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3977" name="右箭头 83976"/>
          <p:cNvSpPr/>
          <p:nvPr/>
        </p:nvSpPr>
        <p:spPr>
          <a:xfrm>
            <a:off x="6477000" y="5334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3978" name="左弧形箭头 83977"/>
          <p:cNvSpPr/>
          <p:nvPr/>
        </p:nvSpPr>
        <p:spPr>
          <a:xfrm>
            <a:off x="838200" y="5334000"/>
            <a:ext cx="457200" cy="609600"/>
          </a:xfrm>
          <a:prstGeom prst="curvedRightArrow">
            <a:avLst>
              <a:gd name="adj1" fmla="val 26666"/>
              <a:gd name="adj2" fmla="val 53333"/>
              <a:gd name="adj3" fmla="val 33333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3979" name="右弧形箭头 83978"/>
          <p:cNvSpPr/>
          <p:nvPr/>
        </p:nvSpPr>
        <p:spPr>
          <a:xfrm>
            <a:off x="6934200" y="4800600"/>
            <a:ext cx="533400" cy="457200"/>
          </a:xfrm>
          <a:prstGeom prst="curvedLeftArrow">
            <a:avLst>
              <a:gd name="adj1" fmla="val 20000"/>
              <a:gd name="adj2" fmla="val 40000"/>
              <a:gd name="adj3" fmla="val 38888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4994" name="图片 8499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9200" y="0"/>
            <a:ext cx="4114800" cy="2684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4995" name="图片 849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14800" cy="2759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4996" name="图片 8499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213" y="4133850"/>
            <a:ext cx="4014787" cy="2724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997" name="文本框 84996"/>
          <p:cNvSpPr txBox="1"/>
          <p:nvPr/>
        </p:nvSpPr>
        <p:spPr>
          <a:xfrm>
            <a:off x="838200" y="3138488"/>
            <a:ext cx="65420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受试者须连续不断的重复此动作</a:t>
            </a:r>
            <a:endParaRPr lang="zh-CN" altLang="en-US" sz="3200">
              <a:latin typeface="Arial" panose="020B0604020202020204" pitchFamily="34" charset="0"/>
            </a:endParaRPr>
          </a:p>
        </p:txBody>
      </p:sp>
      <p:sp>
        <p:nvSpPr>
          <p:cNvPr id="84998" name="文本框 84997"/>
          <p:cNvSpPr txBox="1"/>
          <p:nvPr/>
        </p:nvSpPr>
        <p:spPr>
          <a:xfrm>
            <a:off x="1066800" y="4724400"/>
            <a:ext cx="3792538" cy="77787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持续运动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分钟</a:t>
            </a:r>
            <a:endParaRPr lang="zh-CN" altLang="en-US" sz="4000">
              <a:latin typeface="Arial" panose="020B0604020202020204" pitchFamily="34" charset="0"/>
            </a:endParaRPr>
          </a:p>
        </p:txBody>
      </p:sp>
      <p:sp>
        <p:nvSpPr>
          <p:cNvPr id="84999" name="右箭头 84998"/>
          <p:cNvSpPr/>
          <p:nvPr/>
        </p:nvSpPr>
        <p:spPr>
          <a:xfrm>
            <a:off x="4191000" y="13716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5000" name="下箭头 84999"/>
          <p:cNvSpPr/>
          <p:nvPr/>
        </p:nvSpPr>
        <p:spPr>
          <a:xfrm>
            <a:off x="7239000" y="3048000"/>
            <a:ext cx="533400" cy="685800"/>
          </a:xfrm>
          <a:prstGeom prst="downArrow">
            <a:avLst>
              <a:gd name="adj1" fmla="val 50000"/>
              <a:gd name="adj2" fmla="val 32142"/>
            </a:avLst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5001" name="左弧形箭头 85000"/>
          <p:cNvSpPr/>
          <p:nvPr/>
        </p:nvSpPr>
        <p:spPr>
          <a:xfrm>
            <a:off x="1371600" y="3810000"/>
            <a:ext cx="457200" cy="685800"/>
          </a:xfrm>
          <a:prstGeom prst="curvedRightArrow">
            <a:avLst>
              <a:gd name="adj1" fmla="val 30000"/>
              <a:gd name="adj2" fmla="val 60000"/>
              <a:gd name="adj3" fmla="val 33333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6018" name="图片 86017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228600"/>
            <a:ext cx="4343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19" name="文本框 86018"/>
          <p:cNvSpPr txBox="1"/>
          <p:nvPr/>
        </p:nvSpPr>
        <p:spPr>
          <a:xfrm>
            <a:off x="381000" y="381000"/>
            <a:ext cx="3962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注 意 事 项</a:t>
            </a:r>
            <a:endParaRPr lang="zh-CN" altLang="en-US" sz="5400" b="1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86020" name="图片 860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0725"/>
            <a:ext cx="3581400" cy="2327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021" name="图片 860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4498975"/>
            <a:ext cx="3276600" cy="2359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022" name="图片 860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5338" y="4419600"/>
            <a:ext cx="1998662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23" name="文本框 86022"/>
          <p:cNvSpPr txBox="1"/>
          <p:nvPr/>
        </p:nvSpPr>
        <p:spPr>
          <a:xfrm>
            <a:off x="533400" y="1981200"/>
            <a:ext cx="7483475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① 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测试时，如果受试者借用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肘部撑起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或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臀部上挺后下压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的力量完成起坐，或</a:t>
            </a: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双肘未触及或未超过双膝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，该次仰卧起坐不计数。</a:t>
            </a:r>
            <a:r>
              <a:rPr lang="zh-CN" altLang="en-US" sz="3200" dirty="0">
                <a:latin typeface="Arial" panose="020B0604020202020204" pitchFamily="34" charset="0"/>
              </a:rPr>
              <a:t> </a:t>
            </a:r>
            <a:endParaRPr lang="zh-CN" altLang="en-US" sz="3200">
              <a:latin typeface="Arial" panose="020B0604020202020204" pitchFamily="34" charset="0"/>
            </a:endParaRPr>
          </a:p>
        </p:txBody>
      </p:sp>
      <p:pic>
        <p:nvPicPr>
          <p:cNvPr id="86024" name="图片 860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3650" y="0"/>
            <a:ext cx="1530350" cy="1795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文本框 87041"/>
          <p:cNvSpPr txBox="1"/>
          <p:nvPr/>
        </p:nvSpPr>
        <p:spPr>
          <a:xfrm>
            <a:off x="822325" y="1371600"/>
            <a:ext cx="6797675" cy="3421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35000"/>
              </a:lnSpc>
            </a:pPr>
            <a:r>
              <a:rPr lang="en-US" altLang="zh-CN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②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测试中，</a:t>
            </a:r>
            <a:r>
              <a:rPr lang="zh-CN" altLang="en-US" sz="5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测试人员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要随时向受试者报告已</a:t>
            </a:r>
            <a:r>
              <a:rPr lang="zh-CN" altLang="en-US" sz="5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完成次数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r>
              <a:rPr lang="zh-CN" altLang="en-US" sz="5400" dirty="0">
                <a:latin typeface="Arial" panose="020B0604020202020204" pitchFamily="34" charset="0"/>
              </a:rPr>
              <a:t> </a:t>
            </a:r>
            <a:endParaRPr lang="zh-CN" altLang="en-US" sz="5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矩形 88065"/>
          <p:cNvSpPr/>
          <p:nvPr/>
        </p:nvSpPr>
        <p:spPr>
          <a:xfrm>
            <a:off x="395288" y="0"/>
            <a:ext cx="8353425" cy="61880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9875">
              <a:lnSpc>
                <a:spcPct val="125000"/>
              </a:lnSpc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关于素质测试的几点说明：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9875">
              <a:lnSpc>
                <a:spcPct val="125000"/>
              </a:lnSpc>
            </a:pPr>
            <a:r>
              <a:rPr lang="en-US" altLang="zh-CN" sz="40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① </a:t>
            </a:r>
            <a:r>
              <a:rPr lang="zh-CN" altLang="en-US" sz="40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为保证素质测试的质量，在测试前应了解其重要意义，以积极认真的态度参加测试，充分发挥素质水平和潜力。</a:t>
            </a:r>
            <a:endParaRPr lang="zh-CN" altLang="en-US" sz="4000" b="1" dirty="0">
              <a:solidFill>
                <a:srgbClr val="0000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9875">
              <a:lnSpc>
                <a:spcPct val="125000"/>
              </a:lnSpc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②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测试前，应让受检者充分做好准备活动，防止受伤、正常发挥；测完后注意放松恢复。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0114" name="图片 90113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000" y="60452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5" name="图片 90114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875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6" name="图片 90115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725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7" name="图片 90116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900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8" name="图片 90117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75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9" name="图片 90118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975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0" name="图片 90119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75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1" name="图片 90120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100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2" name="图片 90121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60579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3" name="图片 90122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2800" y="60452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4" name="图片 90123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60452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5" name="图片 90124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16875" y="60452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6" name="图片 90125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850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7" name="图片 90126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0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8" name="图片 90127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8975" y="60452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29" name="图片 90128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575" y="60579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0" name="图片 90129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000" y="5334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1" name="图片 90130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875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2" name="图片 90131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725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3" name="图片 90132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900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4" name="图片 90133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75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5" name="图片 90134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975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6" name="图片 90135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75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7" name="图片 90136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100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8" name="图片 90137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5461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39" name="图片 90138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2800" y="5334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0" name="图片 90139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5334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1" name="图片 90140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16875" y="5334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2" name="图片 90141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850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3" name="图片 90142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0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4" name="图片 90143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8975" y="533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5" name="图片 90144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575" y="5461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6" name="图片 90145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906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7" name="图片 90146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2016125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8" name="图片 90147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438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49" name="图片 90148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32766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0" name="图片 90149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7338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1" name="图片 90150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46482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2" name="图片 90151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5105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3" name="图片 90152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6875" y="9906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4" name="图片 90153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16875" y="2016125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5" name="图片 90154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6875" y="2438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6" name="图片 90155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16875" y="32766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7" name="图片 90156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6875" y="37338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8" name="图片 90157" descr="ros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16875" y="4648200"/>
            <a:ext cx="36512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59" name="图片 90158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6875" y="5105400"/>
            <a:ext cx="365125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0" name="图片 90159" descr="2004519462747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1600200"/>
            <a:ext cx="2132013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1" name="图片 90160" descr="2004519462747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5613" y="2819400"/>
            <a:ext cx="2058987" cy="213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2" name="图片 90161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15240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3" name="图片 90162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28448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4" name="图片 90163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42164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5" name="图片 90164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55880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6" name="图片 90165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0" y="15240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7" name="图片 90166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0" y="28448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8" name="图片 90167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0" y="42164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69" name="图片 90168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0" y="5588000"/>
            <a:ext cx="381000" cy="35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70" name="图片 90169" descr="19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7600" y="3886200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71" name="图片 90170" descr="19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600" y="2209800"/>
            <a:ext cx="6858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8193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228600"/>
            <a:ext cx="4343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文本框 8194"/>
          <p:cNvSpPr txBox="1"/>
          <p:nvPr/>
        </p:nvSpPr>
        <p:spPr>
          <a:xfrm>
            <a:off x="1371600" y="428625"/>
            <a:ext cx="29130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测试方法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8196" name="文本框 8195"/>
          <p:cNvSpPr txBox="1"/>
          <p:nvPr/>
        </p:nvSpPr>
        <p:spPr>
          <a:xfrm>
            <a:off x="395288" y="1773238"/>
            <a:ext cx="5761037" cy="2486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受试者：至少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人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一组</a:t>
            </a:r>
            <a:r>
              <a:rPr lang="zh-CN" altLang="en-US" sz="2000" b="1" i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000" b="1" i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≤</a:t>
            </a:r>
            <a:r>
              <a:rPr lang="en-US" altLang="zh-CN" sz="2000" b="1" i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2000" b="1" i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人），</a:t>
            </a:r>
            <a:endParaRPr lang="zh-CN" altLang="en-US" sz="2000" b="1" i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采用站立式起跑；当听到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起跑信号后，立即起跑，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全力跑向终点线。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197" name="图片 8196" descr="50米出发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476250"/>
            <a:ext cx="3790950" cy="3094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文本框 8197"/>
          <p:cNvSpPr txBox="1"/>
          <p:nvPr/>
        </p:nvSpPr>
        <p:spPr>
          <a:xfrm>
            <a:off x="539750" y="4437063"/>
            <a:ext cx="4054475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发令员：</a:t>
            </a: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站在起点线的侧面，在发出起跑信号的</a:t>
            </a:r>
            <a:r>
              <a:rPr lang="zh-CN" altLang="en-US" sz="3200" b="1" u="sng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同时</a:t>
            </a: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，要挥动发令旗。</a:t>
            </a:r>
            <a:r>
              <a:rPr lang="zh-CN" altLang="en-US" sz="32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200" b="1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199" name="图片 81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800" y="3573463"/>
            <a:ext cx="3851275" cy="3100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9217"/>
          <p:cNvSpPr txBox="1"/>
          <p:nvPr/>
        </p:nvSpPr>
        <p:spPr>
          <a:xfrm>
            <a:off x="457200" y="1219200"/>
            <a:ext cx="3657600" cy="3937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6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计时员：</a:t>
            </a: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位于终点线的侧面，视发令旗挥动的同时，开表计时；当受试者胸部到达终点线的垂直面时停表。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9219" name="图片 9218" descr="50米终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3400" y="2940050"/>
            <a:ext cx="4800600" cy="3917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文本框 10241"/>
          <p:cNvSpPr txBox="1"/>
          <p:nvPr/>
        </p:nvSpPr>
        <p:spPr>
          <a:xfrm>
            <a:off x="914400" y="2438400"/>
            <a:ext cx="7772400" cy="333692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记录通过终点的时间。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以</a:t>
            </a:r>
            <a:r>
              <a:rPr lang="zh-CN" altLang="en-US" sz="40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秒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为单位，保留</a:t>
            </a:r>
            <a:r>
              <a:rPr lang="zh-CN" altLang="en-US" sz="40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小数点后</a:t>
            </a:r>
            <a:r>
              <a:rPr lang="en-US" altLang="zh-CN" sz="4000" b="1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40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位。</a:t>
            </a:r>
            <a:endParaRPr lang="zh-CN" altLang="en-US" sz="4000" b="1" dirty="0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小数点后第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位数，按非“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0”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进“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的原则进位。 </a:t>
            </a:r>
            <a:r>
              <a:rPr lang="zh-CN" altLang="en-US" sz="4000" dirty="0">
                <a:latin typeface="Arial" panose="020B0604020202020204" pitchFamily="34" charset="0"/>
              </a:rPr>
              <a:t> </a:t>
            </a:r>
            <a:endParaRPr lang="zh-CN" altLang="en-US" sz="4000">
              <a:latin typeface="Arial" panose="020B0604020202020204" pitchFamily="34" charset="0"/>
            </a:endParaRPr>
          </a:p>
        </p:txBody>
      </p:sp>
      <p:sp>
        <p:nvSpPr>
          <p:cNvPr id="10243" name="椭圆 10242"/>
          <p:cNvSpPr/>
          <p:nvPr/>
        </p:nvSpPr>
        <p:spPr>
          <a:xfrm>
            <a:off x="609600" y="457200"/>
            <a:ext cx="5546725" cy="16764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6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</a:t>
            </a:r>
            <a:r>
              <a:rPr lang="en-US" altLang="zh-CN" sz="6600" b="1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66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次</a:t>
            </a:r>
            <a:endParaRPr lang="zh-CN" altLang="en-US" sz="6600" b="1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1126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378200" cy="358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11266"/>
          <p:cNvSpPr txBox="1"/>
          <p:nvPr/>
        </p:nvSpPr>
        <p:spPr>
          <a:xfrm>
            <a:off x="3733800" y="223838"/>
            <a:ext cx="2419350" cy="14335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8800" dirty="0">
                <a:solidFill>
                  <a:srgbClr val="CC33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如：</a:t>
            </a:r>
            <a:endParaRPr lang="zh-CN" altLang="en-US" sz="8800">
              <a:solidFill>
                <a:srgbClr val="CC33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11268" name="文本框 11267"/>
          <p:cNvSpPr txBox="1"/>
          <p:nvPr/>
        </p:nvSpPr>
        <p:spPr>
          <a:xfrm>
            <a:off x="3657600" y="1828800"/>
            <a:ext cx="1963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10.11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</a:rPr>
              <a:t>秒</a:t>
            </a:r>
            <a:endParaRPr lang="zh-CN" altLang="en-US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69" name="文本框 11268"/>
          <p:cNvSpPr txBox="1"/>
          <p:nvPr/>
        </p:nvSpPr>
        <p:spPr>
          <a:xfrm>
            <a:off x="3657600" y="3489325"/>
            <a:ext cx="16811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10.2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</a:rPr>
              <a:t>秒</a:t>
            </a:r>
            <a:endParaRPr lang="zh-CN" altLang="en-US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文本框 11269"/>
          <p:cNvSpPr txBox="1"/>
          <p:nvPr/>
        </p:nvSpPr>
        <p:spPr>
          <a:xfrm>
            <a:off x="6646863" y="1828800"/>
            <a:ext cx="1963737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10.10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</a:rPr>
              <a:t>秒</a:t>
            </a:r>
            <a:endParaRPr lang="zh-CN" altLang="en-US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71" name="文本框 11270"/>
          <p:cNvSpPr txBox="1"/>
          <p:nvPr/>
        </p:nvSpPr>
        <p:spPr>
          <a:xfrm>
            <a:off x="6705600" y="3489325"/>
            <a:ext cx="16811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10.1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</a:rPr>
              <a:t>秒</a:t>
            </a:r>
            <a:endParaRPr lang="zh-CN" altLang="en-US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72" name="右弧形箭头 11271"/>
          <p:cNvSpPr/>
          <p:nvPr/>
        </p:nvSpPr>
        <p:spPr>
          <a:xfrm>
            <a:off x="5486400" y="2667000"/>
            <a:ext cx="381000" cy="609600"/>
          </a:xfrm>
          <a:prstGeom prst="curvedLeftArrow">
            <a:avLst>
              <a:gd name="adj1" fmla="val 32000"/>
              <a:gd name="adj2" fmla="val 64000"/>
              <a:gd name="adj3" fmla="val 33333"/>
            </a:avLst>
          </a:prstGeom>
          <a:solidFill>
            <a:schemeClr val="accent1"/>
          </a:solidFill>
          <a:ln w="2857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3" name="右弧形箭头 11272"/>
          <p:cNvSpPr/>
          <p:nvPr/>
        </p:nvSpPr>
        <p:spPr>
          <a:xfrm>
            <a:off x="8458200" y="2743200"/>
            <a:ext cx="381000" cy="609600"/>
          </a:xfrm>
          <a:prstGeom prst="curvedLeftArrow">
            <a:avLst>
              <a:gd name="adj1" fmla="val 32000"/>
              <a:gd name="adj2" fmla="val 64000"/>
              <a:gd name="adj3" fmla="val 33333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4" name="文本框 11273"/>
          <p:cNvSpPr txBox="1"/>
          <p:nvPr/>
        </p:nvSpPr>
        <p:spPr>
          <a:xfrm>
            <a:off x="4098925" y="2732088"/>
            <a:ext cx="695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000" b="1">
                <a:latin typeface="Arial" panose="020B0604020202020204" pitchFamily="34" charset="0"/>
                <a:ea typeface="黑体" panose="02010609060101010101" pitchFamily="2" charset="-122"/>
              </a:rPr>
              <a:t>记为</a:t>
            </a:r>
            <a:endParaRPr lang="zh-CN" altLang="en-US" sz="20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1275" name="文本框 11274"/>
          <p:cNvSpPr txBox="1"/>
          <p:nvPr/>
        </p:nvSpPr>
        <p:spPr>
          <a:xfrm>
            <a:off x="7239000" y="2757488"/>
            <a:ext cx="644525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>
                <a:latin typeface="Arial" panose="020B0604020202020204" pitchFamily="34" charset="0"/>
                <a:ea typeface="黑体" panose="02010609060101010101" pitchFamily="2" charset="-122"/>
              </a:rPr>
              <a:t>记为</a:t>
            </a:r>
            <a:endParaRPr lang="zh-CN" altLang="en-US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1276" name="矩形 11275"/>
          <p:cNvSpPr/>
          <p:nvPr/>
        </p:nvSpPr>
        <p:spPr>
          <a:xfrm>
            <a:off x="3276600" y="5013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77" name="矩形 11276"/>
          <p:cNvSpPr/>
          <p:nvPr/>
        </p:nvSpPr>
        <p:spPr>
          <a:xfrm>
            <a:off x="3962400" y="5013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78" name="文本框 11277"/>
          <p:cNvSpPr txBox="1"/>
          <p:nvPr/>
        </p:nvSpPr>
        <p:spPr>
          <a:xfrm>
            <a:off x="4648200" y="5013325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79" name="矩形 11278"/>
          <p:cNvSpPr/>
          <p:nvPr/>
        </p:nvSpPr>
        <p:spPr>
          <a:xfrm>
            <a:off x="4953000" y="501332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80" name="矩形 11279"/>
          <p:cNvSpPr/>
          <p:nvPr/>
        </p:nvSpPr>
        <p:spPr>
          <a:xfrm>
            <a:off x="6324600" y="496887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81" name="矩形 11280"/>
          <p:cNvSpPr/>
          <p:nvPr/>
        </p:nvSpPr>
        <p:spPr>
          <a:xfrm>
            <a:off x="7010400" y="496887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82" name="文本框 11281"/>
          <p:cNvSpPr txBox="1"/>
          <p:nvPr/>
        </p:nvSpPr>
        <p:spPr>
          <a:xfrm>
            <a:off x="7696200" y="4968875"/>
            <a:ext cx="4397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83" name="矩形 11282"/>
          <p:cNvSpPr/>
          <p:nvPr/>
        </p:nvSpPr>
        <p:spPr>
          <a:xfrm>
            <a:off x="8001000" y="4968875"/>
            <a:ext cx="685800" cy="609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endParaRPr lang="en-US" altLang="zh-CN" sz="44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84" name="下箭头 11283"/>
          <p:cNvSpPr/>
          <p:nvPr/>
        </p:nvSpPr>
        <p:spPr>
          <a:xfrm>
            <a:off x="4343400" y="4267200"/>
            <a:ext cx="381000" cy="533400"/>
          </a:xfrm>
          <a:prstGeom prst="down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85" name="下箭头 11284"/>
          <p:cNvSpPr/>
          <p:nvPr/>
        </p:nvSpPr>
        <p:spPr>
          <a:xfrm>
            <a:off x="7315200" y="4267200"/>
            <a:ext cx="381000" cy="533400"/>
          </a:xfrm>
          <a:prstGeom prst="down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86" name="文本框 11285"/>
          <p:cNvSpPr txBox="1"/>
          <p:nvPr/>
        </p:nvSpPr>
        <p:spPr>
          <a:xfrm>
            <a:off x="1219200" y="5029200"/>
            <a:ext cx="17684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测试值</a:t>
            </a:r>
            <a:endParaRPr lang="zh-CN" altLang="en-US" sz="32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13313" descr="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609600"/>
            <a:ext cx="4343400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13314"/>
          <p:cNvSpPr txBox="1"/>
          <p:nvPr/>
        </p:nvSpPr>
        <p:spPr>
          <a:xfrm>
            <a:off x="914400" y="838200"/>
            <a:ext cx="3962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注 意 事 项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13316" name="文本框 13315"/>
          <p:cNvSpPr txBox="1"/>
          <p:nvPr/>
        </p:nvSpPr>
        <p:spPr>
          <a:xfrm>
            <a:off x="838200" y="2514600"/>
            <a:ext cx="7118350" cy="3657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30000"/>
              </a:lnSpc>
            </a:pPr>
            <a:r>
              <a:rPr lang="en-US" altLang="zh-CN" sz="4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① </a:t>
            </a:r>
            <a:r>
              <a:rPr lang="zh-CN" altLang="en-US" sz="4400" b="1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测试前，测试人员要明确告诉受试者要</a:t>
            </a:r>
            <a:r>
              <a:rPr lang="zh-CN" altLang="en-US" sz="4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全速直线跑，途中不得串道；</a:t>
            </a:r>
            <a:r>
              <a:rPr lang="zh-CN" altLang="en-US" sz="4400" b="1" i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受试者做适当的准备活动</a:t>
            </a:r>
            <a:r>
              <a:rPr lang="zh-CN" altLang="en-US" sz="44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r>
              <a:rPr lang="zh-CN" altLang="en-US" sz="4800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endParaRPr lang="zh-CN" altLang="en-US" sz="480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2050</Words>
  <Application>WPS 演示</Application>
  <PresentationFormat>在屏幕上显示</PresentationFormat>
  <Paragraphs>349</Paragraphs>
  <Slides>48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3" baseType="lpstr">
      <vt:lpstr>Arial</vt:lpstr>
      <vt:lpstr>宋体</vt:lpstr>
      <vt:lpstr>Wingdings</vt:lpstr>
      <vt:lpstr>黑体</vt:lpstr>
      <vt:lpstr>华文行楷</vt:lpstr>
      <vt:lpstr>Times New Roman</vt:lpstr>
      <vt:lpstr>华文隶书</vt:lpstr>
      <vt:lpstr>华文仿宋</vt:lpstr>
      <vt:lpstr>楷体_GB2312</vt:lpstr>
      <vt:lpstr>新宋体</vt:lpstr>
      <vt:lpstr>华文楷体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微软系统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xjghost</dc:creator>
  <cp:lastModifiedBy>jingwenwinter</cp:lastModifiedBy>
  <cp:revision>37</cp:revision>
  <dcterms:created xsi:type="dcterms:W3CDTF">2010-05-31T08:17:47Z</dcterms:created>
  <dcterms:modified xsi:type="dcterms:W3CDTF">2022-09-06T07:45:14Z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A28F1969CA3E4B6D895211A83624BCCD</vt:lpwstr>
  </property>
  <property fmtid="{D5CDD505-2E9C-101B-9397-08002B2CF9AE}" pid="3" name="KSOProductBuildVer">
    <vt:lpwstr>2052-11.1.0.12019</vt:lpwstr>
  </property>
</Properties>
</file>